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98" r:id="rId2"/>
    <p:sldId id="381" r:id="rId3"/>
    <p:sldId id="379" r:id="rId4"/>
    <p:sldId id="347" r:id="rId5"/>
    <p:sldId id="350" r:id="rId6"/>
    <p:sldId id="414" r:id="rId7"/>
    <p:sldId id="416" r:id="rId8"/>
    <p:sldId id="380" r:id="rId9"/>
    <p:sldId id="357" r:id="rId10"/>
    <p:sldId id="395" r:id="rId11"/>
    <p:sldId id="415" r:id="rId12"/>
    <p:sldId id="411" r:id="rId13"/>
    <p:sldId id="412" r:id="rId14"/>
    <p:sldId id="403" r:id="rId15"/>
    <p:sldId id="406" r:id="rId16"/>
    <p:sldId id="407" r:id="rId17"/>
    <p:sldId id="408" r:id="rId18"/>
    <p:sldId id="404" r:id="rId19"/>
    <p:sldId id="418" r:id="rId20"/>
    <p:sldId id="366" r:id="rId21"/>
  </p:sldIdLst>
  <p:sldSz cx="155448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48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field, Julia" initials="BJ" lastIdx="48" clrIdx="0">
    <p:extLst>
      <p:ext uri="{19B8F6BF-5375-455C-9EA6-DF929625EA0E}">
        <p15:presenceInfo xmlns:p15="http://schemas.microsoft.com/office/powerpoint/2012/main" userId="S-1-5-21-1581587596-656090232-928725530-511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8F8"/>
    <a:srgbClr val="39689C"/>
    <a:srgbClr val="4692B1"/>
    <a:srgbClr val="F5F6F7"/>
    <a:srgbClr val="FFF4E0"/>
    <a:srgbClr val="FEE4B1"/>
    <a:srgbClr val="FECFBF"/>
    <a:srgbClr val="0EADA7"/>
    <a:srgbClr val="FEF7EA"/>
    <a:srgbClr val="EF4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89100" autoAdjust="0"/>
  </p:normalViewPr>
  <p:slideViewPr>
    <p:cSldViewPr snapToGrid="0" snapToObjects="1">
      <p:cViewPr varScale="1">
        <p:scale>
          <a:sx n="70" d="100"/>
          <a:sy n="70" d="100"/>
        </p:scale>
        <p:origin x="427" y="53"/>
      </p:cViewPr>
      <p:guideLst>
        <p:guide orient="horz" pos="3168"/>
        <p:guide pos="48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31284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28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699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464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299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877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491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30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21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923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3034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712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08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79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04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0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9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82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60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9463" y="685800"/>
            <a:ext cx="52990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47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679423" y="2163459"/>
            <a:ext cx="2807971" cy="9398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682626" y="2870811"/>
            <a:ext cx="14179547" cy="55003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79423" y="2163459"/>
            <a:ext cx="2807971" cy="9398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682626" y="2870811"/>
            <a:ext cx="14179547" cy="55003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xfrm>
            <a:off x="679423" y="2163459"/>
            <a:ext cx="2807971" cy="9398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sz="half" idx="1"/>
          </p:nvPr>
        </p:nvSpPr>
        <p:spPr>
          <a:xfrm>
            <a:off x="777240" y="2313432"/>
            <a:ext cx="6761989" cy="66385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109880" y="5048250"/>
            <a:ext cx="4736504" cy="501015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Shape 3"/>
          <p:cNvSpPr/>
          <p:nvPr/>
        </p:nvSpPr>
        <p:spPr>
          <a:xfrm>
            <a:off x="6109880" y="5048250"/>
            <a:ext cx="4736516" cy="501015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Shape 4"/>
          <p:cNvSpPr/>
          <p:nvPr/>
        </p:nvSpPr>
        <p:spPr>
          <a:xfrm>
            <a:off x="10846383" y="0"/>
            <a:ext cx="4698416" cy="504825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Shape 5"/>
          <p:cNvSpPr/>
          <p:nvPr/>
        </p:nvSpPr>
        <p:spPr>
          <a:xfrm>
            <a:off x="10846383" y="0"/>
            <a:ext cx="4698416" cy="50292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Shape 6"/>
          <p:cNvSpPr/>
          <p:nvPr/>
        </p:nvSpPr>
        <p:spPr>
          <a:xfrm>
            <a:off x="6109880" y="0"/>
            <a:ext cx="4736504" cy="5048250"/>
          </a:xfrm>
          <a:prstGeom prst="rect">
            <a:avLst/>
          </a:prstGeom>
          <a:solidFill>
            <a:srgbClr val="90CDB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Shape 7"/>
          <p:cNvSpPr/>
          <p:nvPr/>
        </p:nvSpPr>
        <p:spPr>
          <a:xfrm>
            <a:off x="1371599" y="0"/>
            <a:ext cx="4736517" cy="504825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Shape 8"/>
          <p:cNvSpPr/>
          <p:nvPr/>
        </p:nvSpPr>
        <p:spPr>
          <a:xfrm>
            <a:off x="1373364" y="0"/>
            <a:ext cx="4736517" cy="504825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Shape 9"/>
          <p:cNvSpPr/>
          <p:nvPr/>
        </p:nvSpPr>
        <p:spPr>
          <a:xfrm>
            <a:off x="1373364" y="5048250"/>
            <a:ext cx="4736517" cy="5010150"/>
          </a:xfrm>
          <a:prstGeom prst="rect">
            <a:avLst/>
          </a:prstGeom>
          <a:solidFill>
            <a:srgbClr val="167C82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10808283" y="5048253"/>
            <a:ext cx="4736516" cy="50101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174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11AEAA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777240" y="402801"/>
            <a:ext cx="13990320" cy="194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777240" y="2346960"/>
            <a:ext cx="13990320" cy="771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14500587" y="9354311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0" baseline="0">
          <a:ln>
            <a:noFill/>
          </a:ln>
          <a:solidFill>
            <a:srgbClr val="1A9ED7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544800" cy="88126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544799" cy="8807624"/>
          </a:xfrm>
          <a:prstGeom prst="rect">
            <a:avLst/>
          </a:prstGeom>
          <a:solidFill>
            <a:srgbClr val="4692B1">
              <a:alpha val="61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7488" y="2027548"/>
            <a:ext cx="11338560" cy="60631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US" sz="8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Mobilizing Business on Early Childhood Education </a:t>
            </a:r>
          </a:p>
          <a:p>
            <a:pPr algn="ctr">
              <a:spcBef>
                <a:spcPts val="1200"/>
              </a:spcBef>
            </a:pP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Julia Barfield, MSW, MPH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Senior Manager Policy and Programs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Center for Education and Workforce, U.S. Chamber Foundation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>
            <a:off x="5235842" y="8838619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Image result for largest aspen tree in the world">
            <a:extLst>
              <a:ext uri="{FF2B5EF4-FFF2-40B4-BE49-F238E27FC236}">
                <a16:creationId xmlns:a16="http://schemas.microsoft.com/office/drawing/2014/main" xmlns="" id="{0F338E75-BC6F-40EC-B533-CA57C5EC0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44800" cy="1037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-43338" y="0"/>
            <a:ext cx="15588138" cy="10596281"/>
          </a:xfrm>
          <a:prstGeom prst="rect">
            <a:avLst/>
          </a:prstGeom>
          <a:solidFill>
            <a:srgbClr val="4692B1">
              <a:alpha val="72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37" y="9051541"/>
            <a:ext cx="5136847" cy="7504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7982" y="2121985"/>
            <a:ext cx="11723427" cy="17235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3000"/>
              </a:spcAft>
            </a:pPr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Everyone</a:t>
            </a:r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has a </a:t>
            </a:r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role</a:t>
            </a:r>
            <a:r>
              <a:rPr lang="en-US" sz="5400" dirty="0">
                <a:solidFill>
                  <a:schemeClr val="bg1"/>
                </a:solidFill>
                <a:latin typeface="Century Gothic" panose="020B0502020202020204" pitchFamily="34" charset="0"/>
              </a:rPr>
              <a:t> to play:</a:t>
            </a:r>
            <a:endParaRPr lang="en-US" sz="5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30861" y="4094798"/>
            <a:ext cx="2778397" cy="2778397"/>
          </a:xfrm>
          <a:prstGeom prst="ellipse">
            <a:avLst/>
          </a:prstGeom>
          <a:solidFill>
            <a:srgbClr val="4692B1">
              <a:alpha val="52000"/>
            </a:srgbClr>
          </a:solidFill>
          <a:ln w="444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2929" y="5051484"/>
            <a:ext cx="2686330" cy="12157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tabLst/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LEADERSHIP</a:t>
            </a:r>
          </a:p>
        </p:txBody>
      </p:sp>
      <p:sp>
        <p:nvSpPr>
          <p:cNvPr id="14" name="Oval 13"/>
          <p:cNvSpPr/>
          <p:nvPr/>
        </p:nvSpPr>
        <p:spPr>
          <a:xfrm>
            <a:off x="6960959" y="4104018"/>
            <a:ext cx="2778397" cy="2778397"/>
          </a:xfrm>
          <a:prstGeom prst="ellipse">
            <a:avLst/>
          </a:prstGeom>
          <a:solidFill>
            <a:srgbClr val="4692B1">
              <a:alpha val="52000"/>
            </a:srgbClr>
          </a:solidFill>
          <a:ln w="444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5192" y="5015984"/>
            <a:ext cx="2686330" cy="14619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3000"/>
              </a:spcAft>
              <a:buClrTx/>
              <a:buSzTx/>
              <a:tabLst/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PRIVATE SECTOR</a:t>
            </a:r>
          </a:p>
        </p:txBody>
      </p:sp>
      <p:sp>
        <p:nvSpPr>
          <p:cNvPr id="16" name="Oval 15"/>
          <p:cNvSpPr/>
          <p:nvPr/>
        </p:nvSpPr>
        <p:spPr>
          <a:xfrm>
            <a:off x="11098920" y="4104018"/>
            <a:ext cx="2778397" cy="2778397"/>
          </a:xfrm>
          <a:prstGeom prst="ellipse">
            <a:avLst/>
          </a:prstGeom>
          <a:solidFill>
            <a:srgbClr val="4692B1">
              <a:alpha val="52000"/>
            </a:srgbClr>
          </a:solidFill>
          <a:ln w="444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90988" y="5015984"/>
            <a:ext cx="2686330" cy="14619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3000"/>
              </a:spcAft>
              <a:buClrTx/>
              <a:buSzTx/>
              <a:tabLst/>
            </a:pP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PUBLIC SECTOR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32552" y="4928372"/>
            <a:ext cx="2005112" cy="14619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3000"/>
              </a:spcAft>
              <a:buClrTx/>
              <a:buSzTx/>
              <a:tabLst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from both the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423933" y="5174593"/>
            <a:ext cx="2005112" cy="969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spcBef>
                <a:spcPts val="0"/>
              </a:spcBef>
              <a:spcAft>
                <a:spcPts val="3000"/>
              </a:spcAft>
              <a:buClrTx/>
              <a:buSzTx/>
              <a:tabLst/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8520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95025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Action Plan: Where to </a:t>
            </a:r>
            <a:r>
              <a:rPr lang="en-US" sz="4800" b="0" dirty="0" smtClean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Start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hape 152">
            <a:extLst>
              <a:ext uri="{FF2B5EF4-FFF2-40B4-BE49-F238E27FC236}">
                <a16:creationId xmlns:a16="http://schemas.microsoft.com/office/drawing/2014/main" xmlns="" id="{95CE9071-B7AF-4E24-9161-06B8171F7D9A}"/>
              </a:ext>
            </a:extLst>
          </p:cNvPr>
          <p:cNvSpPr txBox="1">
            <a:spLocks/>
          </p:cNvSpPr>
          <p:nvPr/>
        </p:nvSpPr>
        <p:spPr>
          <a:xfrm>
            <a:off x="3348702" y="2970288"/>
            <a:ext cx="9741655" cy="82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R="5080" indent="19050">
              <a:spcAft>
                <a:spcPts val="2400"/>
              </a:spcAft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3600" dirty="0">
                <a:solidFill>
                  <a:srgbClr val="39689C"/>
                </a:solidFill>
                <a:latin typeface="Century Gothic"/>
                <a:cs typeface="Century Gothic"/>
              </a:rPr>
              <a:t>ASSESS THE NEED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Century Gothic"/>
              </a:rPr>
              <a:t>in your community</a:t>
            </a:r>
            <a:endParaRPr lang="en-US" sz="3600" dirty="0">
              <a:solidFill>
                <a:srgbClr val="39689C"/>
              </a:solidFill>
              <a:latin typeface="Century Gothic"/>
              <a:cs typeface="Century Gothic"/>
            </a:endParaRPr>
          </a:p>
        </p:txBody>
      </p:sp>
      <p:sp>
        <p:nvSpPr>
          <p:cNvPr id="16" name="Shape 152">
            <a:extLst>
              <a:ext uri="{FF2B5EF4-FFF2-40B4-BE49-F238E27FC236}">
                <a16:creationId xmlns:a16="http://schemas.microsoft.com/office/drawing/2014/main" xmlns="" id="{7769C73F-19AE-409F-9102-8DC21E3E190D}"/>
              </a:ext>
            </a:extLst>
          </p:cNvPr>
          <p:cNvSpPr txBox="1">
            <a:spLocks/>
          </p:cNvSpPr>
          <p:nvPr/>
        </p:nvSpPr>
        <p:spPr>
          <a:xfrm>
            <a:off x="3348702" y="4500755"/>
            <a:ext cx="9741655" cy="82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R="5080" indent="19050">
              <a:spcAft>
                <a:spcPts val="2400"/>
              </a:spcAft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3600" dirty="0">
                <a:solidFill>
                  <a:srgbClr val="39689C"/>
                </a:solidFill>
                <a:latin typeface="Century Gothic"/>
                <a:cs typeface="Century Gothic"/>
              </a:rPr>
              <a:t>LEARN THE LANDSCAPE </a:t>
            </a:r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to understand the problem </a:t>
            </a:r>
          </a:p>
          <a:p>
            <a:pPr marR="5080" indent="19050">
              <a:spcAft>
                <a:spcPts val="2400"/>
              </a:spcAft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3600" b="0" dirty="0">
                <a:solidFill>
                  <a:srgbClr val="39689C"/>
                </a:solidFill>
                <a:latin typeface="Century Gothic"/>
                <a:cs typeface="Century Gothic"/>
              </a:rPr>
              <a:t>	</a:t>
            </a:r>
            <a:endParaRPr lang="en-US" sz="3600" dirty="0">
              <a:solidFill>
                <a:srgbClr val="39689C"/>
              </a:solidFill>
              <a:latin typeface="Century Gothic"/>
              <a:cs typeface="Century Gothic"/>
            </a:endParaRPr>
          </a:p>
        </p:txBody>
      </p:sp>
      <p:sp>
        <p:nvSpPr>
          <p:cNvPr id="18" name="Shape 152">
            <a:extLst>
              <a:ext uri="{FF2B5EF4-FFF2-40B4-BE49-F238E27FC236}">
                <a16:creationId xmlns:a16="http://schemas.microsoft.com/office/drawing/2014/main" xmlns="" id="{31C06308-03FD-4F1D-9A13-D3BD99F1B74A}"/>
              </a:ext>
            </a:extLst>
          </p:cNvPr>
          <p:cNvSpPr txBox="1">
            <a:spLocks/>
          </p:cNvSpPr>
          <p:nvPr/>
        </p:nvSpPr>
        <p:spPr>
          <a:xfrm>
            <a:off x="3348701" y="6470958"/>
            <a:ext cx="9741655" cy="82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R="5080" indent="19050">
              <a:spcAft>
                <a:spcPts val="2400"/>
              </a:spcAft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3600" dirty="0">
                <a:solidFill>
                  <a:srgbClr val="39689C"/>
                </a:solidFill>
                <a:latin typeface="Century Gothic"/>
                <a:cs typeface="Century Gothic"/>
              </a:rPr>
              <a:t>FIND YOUR PARTNERS </a:t>
            </a:r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Century Gothic"/>
              </a:rPr>
              <a:t>because the champion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Century Gothic"/>
              </a:rPr>
              <a:t>can’t carry the team alone</a:t>
            </a:r>
            <a:endParaRPr lang="en-US" sz="3600" dirty="0">
              <a:solidFill>
                <a:srgbClr val="39689C"/>
              </a:solidFill>
              <a:latin typeface="Century Gothic"/>
              <a:cs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1E7965-1F57-4A2C-8EB6-C14D6EF27A51}"/>
              </a:ext>
            </a:extLst>
          </p:cNvPr>
          <p:cNvSpPr/>
          <p:nvPr/>
        </p:nvSpPr>
        <p:spPr>
          <a:xfrm>
            <a:off x="1315453" y="2665861"/>
            <a:ext cx="1138990" cy="1138990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972A39B-FB54-47A4-8494-507E8A4FEF3F}"/>
              </a:ext>
            </a:extLst>
          </p:cNvPr>
          <p:cNvSpPr/>
          <p:nvPr/>
        </p:nvSpPr>
        <p:spPr>
          <a:xfrm>
            <a:off x="1315453" y="4500755"/>
            <a:ext cx="1138990" cy="1138990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9528425-6A3B-4BA8-AE8A-A1FBEC72FCC4}"/>
              </a:ext>
            </a:extLst>
          </p:cNvPr>
          <p:cNvSpPr/>
          <p:nvPr/>
        </p:nvSpPr>
        <p:spPr>
          <a:xfrm>
            <a:off x="1315453" y="6418732"/>
            <a:ext cx="1138990" cy="1138990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002FF51-70E6-42AD-B61E-19D0A3ED471B}"/>
              </a:ext>
            </a:extLst>
          </p:cNvPr>
          <p:cNvSpPr/>
          <p:nvPr/>
        </p:nvSpPr>
        <p:spPr>
          <a:xfrm>
            <a:off x="1568865" y="2846762"/>
            <a:ext cx="885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9689C"/>
                </a:solidFill>
                <a:latin typeface="Century Gothic"/>
                <a:cs typeface="Century Gothic"/>
              </a:rPr>
              <a:t>1</a:t>
            </a:r>
            <a:endParaRPr lang="en-US" sz="48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89472E5-59D8-4C22-941B-3B87B090510C}"/>
              </a:ext>
            </a:extLst>
          </p:cNvPr>
          <p:cNvSpPr/>
          <p:nvPr/>
        </p:nvSpPr>
        <p:spPr>
          <a:xfrm>
            <a:off x="1568866" y="4716551"/>
            <a:ext cx="885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9689C"/>
                </a:solidFill>
                <a:latin typeface="Century Gothic"/>
                <a:cs typeface="Century Gothic"/>
              </a:rPr>
              <a:t>2</a:t>
            </a:r>
            <a:endParaRPr lang="en-US" sz="48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4BCB8BE-0CA8-4A28-9257-7DF713123C91}"/>
              </a:ext>
            </a:extLst>
          </p:cNvPr>
          <p:cNvSpPr/>
          <p:nvPr/>
        </p:nvSpPr>
        <p:spPr>
          <a:xfrm>
            <a:off x="1584909" y="6628784"/>
            <a:ext cx="885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39689C"/>
                </a:solidFill>
                <a:latin typeface="Century Gothic"/>
                <a:cs typeface="Century Gothic"/>
              </a:rPr>
              <a:t>3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9758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D07E832-D3AC-4948-9E80-890ADB04044C}"/>
              </a:ext>
            </a:extLst>
          </p:cNvPr>
          <p:cNvSpPr/>
          <p:nvPr/>
        </p:nvSpPr>
        <p:spPr>
          <a:xfrm>
            <a:off x="2362628" y="2050735"/>
            <a:ext cx="10819544" cy="6519413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95025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 Matrix of Options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2A3BBB6-C0C8-4327-9E6A-3BD1B590B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65385"/>
              </p:ext>
            </p:extLst>
          </p:nvPr>
        </p:nvGraphicFramePr>
        <p:xfrm>
          <a:off x="2580560" y="2335816"/>
          <a:ext cx="10363200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xmlns="" val="282008902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295640772"/>
                    </a:ext>
                  </a:extLst>
                </a:gridCol>
              </a:tblGrid>
              <a:tr h="3017520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Easy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to do. </a:t>
                      </a:r>
                    </a:p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Minimal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r>
                        <a:rPr lang="en-US" sz="280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High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impact</a:t>
                      </a:r>
                      <a:r>
                        <a:rPr lang="en-US" sz="280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5486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Easy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to do. </a:t>
                      </a:r>
                    </a:p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Minimal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r>
                        <a:rPr lang="en-US" sz="280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Lower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impact</a:t>
                      </a:r>
                      <a:r>
                        <a:rPr lang="en-US" sz="280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</a:p>
                  </a:txBody>
                  <a:tcPr marL="548640" anchor="ctr">
                    <a:lnL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87829156"/>
                  </a:ext>
                </a:extLst>
              </a:tr>
              <a:tr h="3017520"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Not easy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 to do. </a:t>
                      </a:r>
                    </a:p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Extensive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r>
                        <a:rPr lang="en-US" sz="280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High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impact. </a:t>
                      </a:r>
                    </a:p>
                  </a:txBody>
                  <a:tcPr marL="5486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Not easy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 to do. </a:t>
                      </a:r>
                    </a:p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Minimal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resources</a:t>
                      </a:r>
                      <a:r>
                        <a:rPr lang="en-US" sz="280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marL="457200" indent="-457200" algn="l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Lower </a:t>
                      </a:r>
                      <a:r>
                        <a:rPr lang="en-US" sz="2800" b="0" dirty="0">
                          <a:solidFill>
                            <a:srgbClr val="39689C"/>
                          </a:solidFill>
                          <a:latin typeface="Century Gothic" panose="020B0502020202020204" pitchFamily="34" charset="0"/>
                        </a:rPr>
                        <a:t>impact. </a:t>
                      </a:r>
                    </a:p>
                  </a:txBody>
                  <a:tcPr marL="548640" anchor="ctr">
                    <a:lnL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2350013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875046-3C7F-4410-A31A-F9F0C64624BD}"/>
              </a:ext>
            </a:extLst>
          </p:cNvPr>
          <p:cNvSpPr/>
          <p:nvPr/>
        </p:nvSpPr>
        <p:spPr>
          <a:xfrm>
            <a:off x="2406316" y="2098862"/>
            <a:ext cx="10711688" cy="6487305"/>
          </a:xfrm>
          <a:prstGeom prst="rect">
            <a:avLst/>
          </a:prstGeom>
          <a:noFill/>
          <a:ln w="25400" cap="flat">
            <a:solidFill>
              <a:srgbClr val="39689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9F50A4-FD52-46C0-B499-2DD84B7B6C54}"/>
              </a:ext>
            </a:extLst>
          </p:cNvPr>
          <p:cNvSpPr/>
          <p:nvPr/>
        </p:nvSpPr>
        <p:spPr>
          <a:xfrm rot="16200000">
            <a:off x="-1038296" y="5149838"/>
            <a:ext cx="6471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9689C"/>
                </a:solidFill>
                <a:latin typeface="Century Gothic" panose="020B0502020202020204" pitchFamily="34" charset="0"/>
              </a:rPr>
              <a:t> HIGH RESOURCE		            LOW RESOURCE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6C368F0-D65D-4EB1-BCCA-4677467CB982}"/>
              </a:ext>
            </a:extLst>
          </p:cNvPr>
          <p:cNvSpPr/>
          <p:nvPr/>
        </p:nvSpPr>
        <p:spPr>
          <a:xfrm>
            <a:off x="2380519" y="1729530"/>
            <a:ext cx="10801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9689C"/>
                </a:solidFill>
                <a:latin typeface="Century Gothic" panose="020B0502020202020204" pitchFamily="34" charset="0"/>
              </a:rPr>
              <a:t>COMMUNITY-WIDE IMPACT				               EMPLOYER-FOCUSED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15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4153B03-8124-49E5-85DB-FA4FD33E45CE}"/>
              </a:ext>
            </a:extLst>
          </p:cNvPr>
          <p:cNvSpPr/>
          <p:nvPr/>
        </p:nvSpPr>
        <p:spPr>
          <a:xfrm>
            <a:off x="2362628" y="2050735"/>
            <a:ext cx="10819544" cy="6519413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95025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 Matrix of Options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92A3BBB6-C0C8-4327-9E6A-3BD1B590B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105459"/>
              </p:ext>
            </p:extLst>
          </p:nvPr>
        </p:nvGraphicFramePr>
        <p:xfrm>
          <a:off x="2590800" y="2335271"/>
          <a:ext cx="10363200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xmlns="" val="2820089022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295640772"/>
                    </a:ext>
                  </a:extLst>
                </a:gridCol>
              </a:tblGrid>
              <a:tr h="3017520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39689C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39689C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sz="2800" b="0" dirty="0">
                        <a:solidFill>
                          <a:srgbClr val="39689C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587829156"/>
                  </a:ext>
                </a:extLst>
              </a:tr>
              <a:tr h="3017520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39689C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sz="2800" b="0" dirty="0">
                        <a:solidFill>
                          <a:srgbClr val="39689C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39689C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968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2350013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875046-3C7F-4410-A31A-F9F0C64624BD}"/>
              </a:ext>
            </a:extLst>
          </p:cNvPr>
          <p:cNvSpPr/>
          <p:nvPr/>
        </p:nvSpPr>
        <p:spPr>
          <a:xfrm>
            <a:off x="2406316" y="2098862"/>
            <a:ext cx="10711688" cy="6487305"/>
          </a:xfrm>
          <a:prstGeom prst="rect">
            <a:avLst/>
          </a:prstGeom>
          <a:noFill/>
          <a:ln w="25400" cap="flat">
            <a:solidFill>
              <a:srgbClr val="39689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9F50A4-FD52-46C0-B499-2DD84B7B6C54}"/>
              </a:ext>
            </a:extLst>
          </p:cNvPr>
          <p:cNvSpPr/>
          <p:nvPr/>
        </p:nvSpPr>
        <p:spPr>
          <a:xfrm rot="16200000">
            <a:off x="-1038296" y="5149838"/>
            <a:ext cx="6471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9689C"/>
                </a:solidFill>
                <a:latin typeface="Century Gothic" panose="020B0502020202020204" pitchFamily="34" charset="0"/>
              </a:rPr>
              <a:t> HIGH RESOURCE		            LOW RESOURCE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6C368F0-D65D-4EB1-BCCA-4677467CB982}"/>
              </a:ext>
            </a:extLst>
          </p:cNvPr>
          <p:cNvSpPr/>
          <p:nvPr/>
        </p:nvSpPr>
        <p:spPr>
          <a:xfrm>
            <a:off x="2380519" y="1729530"/>
            <a:ext cx="10801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9689C"/>
                </a:solidFill>
                <a:latin typeface="Century Gothic" panose="020B0502020202020204" pitchFamily="34" charset="0"/>
              </a:rPr>
              <a:t>COMMUNITY-WIDE IMPACT				               EMPLOYER-FOCUSED IMPACT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51563E4-7578-4468-A11A-50EE26B6E0D4}"/>
              </a:ext>
            </a:extLst>
          </p:cNvPr>
          <p:cNvSpPr/>
          <p:nvPr/>
        </p:nvSpPr>
        <p:spPr>
          <a:xfrm>
            <a:off x="3667244" y="7680732"/>
            <a:ext cx="3198505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rgbClr val="39689C"/>
                </a:solidFill>
                <a:latin typeface="Century Gothic" panose="020B0502020202020204" pitchFamily="34" charset="0"/>
              </a:rPr>
              <a:t>MULTI-SECTOR APPROACH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39689C"/>
              </a:solidFill>
              <a:effectLst/>
              <a:uFillTx/>
              <a:latin typeface="Century Gothic" panose="020B0502020202020204" pitchFamily="34" charset="0"/>
              <a:sym typeface="Calibri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xmlns="" id="{D78B4D63-4EF5-4075-8F20-813B3A0A656A}"/>
              </a:ext>
            </a:extLst>
          </p:cNvPr>
          <p:cNvSpPr/>
          <p:nvPr/>
        </p:nvSpPr>
        <p:spPr>
          <a:xfrm>
            <a:off x="3425127" y="7444160"/>
            <a:ext cx="474592" cy="402956"/>
          </a:xfrm>
          <a:prstGeom prst="star5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74DA1D-3D4F-4653-9327-82483F974A8A}"/>
              </a:ext>
            </a:extLst>
          </p:cNvPr>
          <p:cNvSpPr/>
          <p:nvPr/>
        </p:nvSpPr>
        <p:spPr>
          <a:xfrm>
            <a:off x="9820095" y="7723129"/>
            <a:ext cx="260318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39689C"/>
                </a:solidFill>
                <a:effectLst/>
                <a:uFillTx/>
                <a:latin typeface="Century Gothic" panose="020B0502020202020204" pitchFamily="34" charset="0"/>
                <a:sym typeface="Calibri"/>
              </a:rPr>
              <a:t>ON-SITE CHILDCARE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39689C"/>
              </a:solidFill>
              <a:effectLst/>
              <a:uFillTx/>
              <a:latin typeface="Century Gothic" panose="020B0502020202020204" pitchFamily="34" charset="0"/>
              <a:sym typeface="Calibri"/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xmlns="" id="{39EB74AB-BDC9-47C5-AAC8-C513BFA370A6}"/>
              </a:ext>
            </a:extLst>
          </p:cNvPr>
          <p:cNvSpPr/>
          <p:nvPr/>
        </p:nvSpPr>
        <p:spPr>
          <a:xfrm>
            <a:off x="12154084" y="7469825"/>
            <a:ext cx="474592" cy="402956"/>
          </a:xfrm>
          <a:prstGeom prst="star5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114B2B0-19D1-4291-BA79-2BAAB3A530F2}"/>
              </a:ext>
            </a:extLst>
          </p:cNvPr>
          <p:cNvSpPr/>
          <p:nvPr/>
        </p:nvSpPr>
        <p:spPr>
          <a:xfrm>
            <a:off x="8794600" y="4573286"/>
            <a:ext cx="2813631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39689C"/>
                </a:solidFill>
                <a:effectLst/>
                <a:uFillTx/>
                <a:latin typeface="Century Gothic" panose="020B0502020202020204" pitchFamily="34" charset="0"/>
                <a:sym typeface="Calibri"/>
              </a:rPr>
              <a:t>BACK-UP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39689C"/>
                </a:solidFill>
                <a:effectLst/>
                <a:uFillTx/>
                <a:latin typeface="Century Gothic" panose="020B0502020202020204" pitchFamily="34" charset="0"/>
                <a:sym typeface="Calibri"/>
              </a:rPr>
              <a:t>CHILDCARE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39689C"/>
              </a:solidFill>
              <a:effectLst/>
              <a:uFillTx/>
              <a:latin typeface="Century Gothic" panose="020B0502020202020204" pitchFamily="34" charset="0"/>
              <a:sym typeface="Calibri"/>
            </a:endParaRP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xmlns="" id="{AE9955C7-1260-4877-83A2-D906C8B384AB}"/>
              </a:ext>
            </a:extLst>
          </p:cNvPr>
          <p:cNvSpPr/>
          <p:nvPr/>
        </p:nvSpPr>
        <p:spPr>
          <a:xfrm>
            <a:off x="8552483" y="4336714"/>
            <a:ext cx="474592" cy="402956"/>
          </a:xfrm>
          <a:prstGeom prst="star5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AEB7ACC-DE64-42AD-BBCA-85B3BBE76517}"/>
              </a:ext>
            </a:extLst>
          </p:cNvPr>
          <p:cNvSpPr/>
          <p:nvPr/>
        </p:nvSpPr>
        <p:spPr>
          <a:xfrm>
            <a:off x="3121525" y="3395813"/>
            <a:ext cx="2411516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39689C"/>
                </a:solidFill>
                <a:effectLst/>
                <a:uFillTx/>
                <a:latin typeface="Century Gothic" panose="020B0502020202020204" pitchFamily="34" charset="0"/>
                <a:sym typeface="Calibri"/>
              </a:rPr>
              <a:t>SHARED SERVICES</a:t>
            </a:r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xmlns="" id="{3FAC1D55-5D6C-49A0-97A1-583AD48F4AD3}"/>
              </a:ext>
            </a:extLst>
          </p:cNvPr>
          <p:cNvSpPr/>
          <p:nvPr/>
        </p:nvSpPr>
        <p:spPr>
          <a:xfrm>
            <a:off x="2879407" y="3142511"/>
            <a:ext cx="474592" cy="402956"/>
          </a:xfrm>
          <a:prstGeom prst="star5">
            <a:avLst/>
          </a:prstGeom>
          <a:solidFill>
            <a:srgbClr val="FFC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F496135-8596-42C9-92C7-7C3E73044CF6}"/>
              </a:ext>
            </a:extLst>
          </p:cNvPr>
          <p:cNvSpPr/>
          <p:nvPr/>
        </p:nvSpPr>
        <p:spPr>
          <a:xfrm>
            <a:off x="9609644" y="2771261"/>
            <a:ext cx="2813631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39689C"/>
                </a:solidFill>
                <a:effectLst/>
                <a:uFillTx/>
                <a:latin typeface="Century Gothic" panose="020B0502020202020204" pitchFamily="34" charset="0"/>
                <a:sym typeface="Calibri"/>
              </a:rPr>
              <a:t>   FLEXIBLE SCHEDULES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39689C"/>
              </a:solidFill>
              <a:effectLst/>
              <a:uFillTx/>
              <a:latin typeface="Century Gothic" panose="020B0502020202020204" pitchFamily="34" charset="0"/>
              <a:sym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7218575-5DD1-43E8-B0E6-1CE8311C9E7B}"/>
              </a:ext>
            </a:extLst>
          </p:cNvPr>
          <p:cNvSpPr/>
          <p:nvPr/>
        </p:nvSpPr>
        <p:spPr>
          <a:xfrm>
            <a:off x="4052118" y="6374585"/>
            <a:ext cx="2813631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39689C"/>
                </a:solidFill>
                <a:latin typeface="Century Gothic" panose="020B0502020202020204" pitchFamily="34" charset="0"/>
              </a:rPr>
              <a:t>FACILITIES INVESTMENTS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39689C"/>
              </a:solidFill>
              <a:effectLst/>
              <a:uFillTx/>
              <a:latin typeface="Century Gothic" panose="020B0502020202020204" pitchFamily="34" charset="0"/>
              <a:sym typeface="Calibri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407DD9AD-B1C2-4187-A675-DB66240CD4E5}"/>
              </a:ext>
            </a:extLst>
          </p:cNvPr>
          <p:cNvSpPr/>
          <p:nvPr/>
        </p:nvSpPr>
        <p:spPr>
          <a:xfrm>
            <a:off x="9438559" y="2635815"/>
            <a:ext cx="321429" cy="2708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C4C32C1-0EB5-40E0-A1CF-F70683F2DDCB}"/>
              </a:ext>
            </a:extLst>
          </p:cNvPr>
          <p:cNvSpPr/>
          <p:nvPr/>
        </p:nvSpPr>
        <p:spPr>
          <a:xfrm>
            <a:off x="3811032" y="6219075"/>
            <a:ext cx="321429" cy="2708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AEB7ACC-DE64-42AD-BBCA-85B3BBE76517}"/>
              </a:ext>
            </a:extLst>
          </p:cNvPr>
          <p:cNvSpPr/>
          <p:nvPr/>
        </p:nvSpPr>
        <p:spPr>
          <a:xfrm>
            <a:off x="4383859" y="4898246"/>
            <a:ext cx="2411516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39689C"/>
                </a:solidFill>
                <a:latin typeface="Century Gothic" panose="020B0502020202020204" pitchFamily="34" charset="0"/>
              </a:rPr>
              <a:t>PUBLIC </a:t>
            </a:r>
            <a:r>
              <a:rPr kumimoji="0" lang="en-US" sz="1800" b="1" i="0" u="none" strike="noStrike" cap="none" spc="0" normalizeH="0" baseline="0" dirty="0" smtClean="0">
                <a:ln>
                  <a:noFill/>
                </a:ln>
                <a:solidFill>
                  <a:srgbClr val="39689C"/>
                </a:solidFill>
                <a:effectLst/>
                <a:uFillTx/>
                <a:latin typeface="Century Gothic" panose="020B0502020202020204" pitchFamily="34" charset="0"/>
                <a:sym typeface="Calibri"/>
              </a:rPr>
              <a:t>ADVOCACY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39689C"/>
              </a:solidFill>
              <a:effectLst/>
              <a:uFillTx/>
              <a:latin typeface="Century Gothic" panose="020B0502020202020204" pitchFamily="34" charset="0"/>
              <a:sym typeface="Calibri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8924CC7-68F4-4BD7-A499-F510684BD385}"/>
              </a:ext>
            </a:extLst>
          </p:cNvPr>
          <p:cNvSpPr/>
          <p:nvPr/>
        </p:nvSpPr>
        <p:spPr>
          <a:xfrm>
            <a:off x="4169540" y="4724341"/>
            <a:ext cx="321429" cy="2708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AEB7ACC-DE64-42AD-BBCA-85B3BBE76517}"/>
              </a:ext>
            </a:extLst>
          </p:cNvPr>
          <p:cNvSpPr/>
          <p:nvPr/>
        </p:nvSpPr>
        <p:spPr>
          <a:xfrm>
            <a:off x="8870956" y="6116468"/>
            <a:ext cx="2573885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b="1" dirty="0" smtClean="0">
                <a:solidFill>
                  <a:srgbClr val="39689C"/>
                </a:solidFill>
                <a:latin typeface="Century Gothic" panose="020B0502020202020204" pitchFamily="34" charset="0"/>
              </a:rPr>
              <a:t>    SUBSIDIZED </a:t>
            </a:r>
            <a:r>
              <a:rPr lang="en-US" b="1" dirty="0">
                <a:solidFill>
                  <a:srgbClr val="39689C"/>
                </a:solidFill>
                <a:latin typeface="Century Gothic" panose="020B0502020202020204" pitchFamily="34" charset="0"/>
              </a:rPr>
              <a:t>SLOTS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39689C"/>
              </a:solidFill>
              <a:effectLst/>
              <a:uFillTx/>
              <a:latin typeface="Century Gothic" panose="020B0502020202020204" pitchFamily="34" charset="0"/>
              <a:sym typeface="Calibri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4F229F7A-BFBC-490D-8B35-5FAE03DA34B2}"/>
              </a:ext>
            </a:extLst>
          </p:cNvPr>
          <p:cNvSpPr/>
          <p:nvPr/>
        </p:nvSpPr>
        <p:spPr>
          <a:xfrm>
            <a:off x="8711554" y="5984970"/>
            <a:ext cx="321429" cy="2708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1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3B2E4B1-2D8D-49E9-8BA7-DC048A81F8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7"/>
          <a:stretch/>
        </p:blipFill>
        <p:spPr>
          <a:xfrm>
            <a:off x="0" y="-926"/>
            <a:ext cx="15544800" cy="100593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7E986EF-4042-4831-9BC8-E71A61BDA386}"/>
              </a:ext>
            </a:extLst>
          </p:cNvPr>
          <p:cNvSpPr/>
          <p:nvPr/>
        </p:nvSpPr>
        <p:spPr>
          <a:xfrm>
            <a:off x="0" y="0"/>
            <a:ext cx="15544799" cy="10072047"/>
          </a:xfrm>
          <a:prstGeom prst="rect">
            <a:avLst/>
          </a:prstGeom>
          <a:solidFill>
            <a:srgbClr val="4692B1">
              <a:alpha val="61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C55E22-D32A-45AA-8A68-0B27459F9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82" y="6570560"/>
            <a:ext cx="4979604" cy="1015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4E4296-9386-47E4-9B7B-C020E32A1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27" y="6417078"/>
            <a:ext cx="4355689" cy="1322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361EA8-6134-499E-80A5-95EA30EC1D99}"/>
              </a:ext>
            </a:extLst>
          </p:cNvPr>
          <p:cNvSpPr txBox="1"/>
          <p:nvPr/>
        </p:nvSpPr>
        <p:spPr>
          <a:xfrm>
            <a:off x="1937982" y="2121985"/>
            <a:ext cx="11723427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3000"/>
              </a:spcAft>
            </a:pPr>
            <a:r>
              <a:rPr lang="en-US" sz="6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On-Site </a:t>
            </a:r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Childcare</a:t>
            </a:r>
          </a:p>
          <a:p>
            <a:pPr algn="ctr">
              <a:lnSpc>
                <a:spcPct val="150000"/>
              </a:lnSpc>
              <a:spcAft>
                <a:spcPts val="3000"/>
              </a:spcAft>
            </a:pP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FEATURING</a:t>
            </a:r>
          </a:p>
        </p:txBody>
      </p:sp>
    </p:spTree>
    <p:extLst>
      <p:ext uri="{BB962C8B-B14F-4D97-AF65-F5344CB8AC3E}">
        <p14:creationId xmlns:p14="http://schemas.microsoft.com/office/powerpoint/2010/main" val="36327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8706E99-7223-4323-B3E8-B242A82EC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4" y="-1"/>
            <a:ext cx="15544798" cy="10363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A2CDA49-A7F7-4637-9E81-9E023D3FE700}"/>
              </a:ext>
            </a:extLst>
          </p:cNvPr>
          <p:cNvSpPr/>
          <p:nvPr/>
        </p:nvSpPr>
        <p:spPr>
          <a:xfrm>
            <a:off x="27295" y="0"/>
            <a:ext cx="15764640" cy="10363198"/>
          </a:xfrm>
          <a:prstGeom prst="rect">
            <a:avLst/>
          </a:prstGeom>
          <a:solidFill>
            <a:srgbClr val="4692B1">
              <a:alpha val="61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F5C3F4-44C3-4DED-B8FF-86787B8C0485}"/>
              </a:ext>
            </a:extLst>
          </p:cNvPr>
          <p:cNvSpPr txBox="1"/>
          <p:nvPr/>
        </p:nvSpPr>
        <p:spPr>
          <a:xfrm>
            <a:off x="1937982" y="2121985"/>
            <a:ext cx="11723427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3000"/>
              </a:spcAft>
            </a:pPr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Back-Up Childcare</a:t>
            </a:r>
          </a:p>
          <a:p>
            <a:pPr algn="ctr">
              <a:lnSpc>
                <a:spcPct val="150000"/>
              </a:lnSpc>
              <a:spcAft>
                <a:spcPts val="3000"/>
              </a:spcAft>
            </a:pP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FEATURING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55412B-6935-4CCD-A003-195BE6DE2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573" y="6369300"/>
            <a:ext cx="3314700" cy="188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4ADE92-D40F-4602-8269-6FC2F6C31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561" y="6071935"/>
            <a:ext cx="23812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3AFECA-AB67-4F3C-B55D-D4CA399D2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5"/>
          <a:stretch/>
        </p:blipFill>
        <p:spPr>
          <a:xfrm>
            <a:off x="0" y="-1"/>
            <a:ext cx="15544800" cy="10058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AAE82A-78DA-4171-8CD4-E17B86163A48}"/>
              </a:ext>
            </a:extLst>
          </p:cNvPr>
          <p:cNvSpPr/>
          <p:nvPr/>
        </p:nvSpPr>
        <p:spPr>
          <a:xfrm>
            <a:off x="0" y="0"/>
            <a:ext cx="15544799" cy="10072047"/>
          </a:xfrm>
          <a:prstGeom prst="rect">
            <a:avLst/>
          </a:prstGeom>
          <a:solidFill>
            <a:srgbClr val="4692B1">
              <a:alpha val="61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E30768A-93ED-4D2F-8320-910C94FC32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82" y="6734500"/>
            <a:ext cx="4051596" cy="1479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6B7AD2-1981-404B-95AC-4C05D5399CD2}"/>
              </a:ext>
            </a:extLst>
          </p:cNvPr>
          <p:cNvSpPr txBox="1"/>
          <p:nvPr/>
        </p:nvSpPr>
        <p:spPr>
          <a:xfrm>
            <a:off x="1937982" y="2121985"/>
            <a:ext cx="11723427" cy="4247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3000"/>
              </a:spcAft>
            </a:pPr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Multi-Sector Approach</a:t>
            </a:r>
          </a:p>
          <a:p>
            <a:pPr algn="ctr">
              <a:lnSpc>
                <a:spcPct val="150000"/>
              </a:lnSpc>
              <a:spcAft>
                <a:spcPts val="3000"/>
              </a:spcAft>
            </a:pP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FEATURING</a:t>
            </a:r>
          </a:p>
        </p:txBody>
      </p:sp>
    </p:spTree>
    <p:extLst>
      <p:ext uri="{BB962C8B-B14F-4D97-AF65-F5344CB8AC3E}">
        <p14:creationId xmlns:p14="http://schemas.microsoft.com/office/powerpoint/2010/main" val="404881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05A240-6CB4-4C0D-83FD-E57EB0CD9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10" y="-1"/>
            <a:ext cx="15544799" cy="10363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E217D4-93C6-4680-BB46-FCB77147E132}"/>
              </a:ext>
            </a:extLst>
          </p:cNvPr>
          <p:cNvSpPr/>
          <p:nvPr/>
        </p:nvSpPr>
        <p:spPr>
          <a:xfrm>
            <a:off x="0" y="0"/>
            <a:ext cx="15544799" cy="10072047"/>
          </a:xfrm>
          <a:prstGeom prst="rect">
            <a:avLst/>
          </a:prstGeom>
          <a:solidFill>
            <a:srgbClr val="4692B1">
              <a:alpha val="61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6B6FE4-2148-4A50-9880-A6AC59E18AEA}"/>
              </a:ext>
            </a:extLst>
          </p:cNvPr>
          <p:cNvSpPr txBox="1"/>
          <p:nvPr/>
        </p:nvSpPr>
        <p:spPr>
          <a:xfrm>
            <a:off x="1937982" y="2121985"/>
            <a:ext cx="11723427" cy="35240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3000"/>
              </a:spcAft>
            </a:pPr>
            <a:r>
              <a:rPr lang="en-US" sz="6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Shared Services &amp; Innovative Financing</a:t>
            </a:r>
          </a:p>
        </p:txBody>
      </p:sp>
    </p:spTree>
    <p:extLst>
      <p:ext uri="{BB962C8B-B14F-4D97-AF65-F5344CB8AC3E}">
        <p14:creationId xmlns:p14="http://schemas.microsoft.com/office/powerpoint/2010/main" val="365060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268" y="0"/>
            <a:ext cx="17886902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5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544800" cy="88071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15544800" cy="8838619"/>
          </a:xfrm>
          <a:prstGeom prst="rect">
            <a:avLst/>
          </a:prstGeom>
          <a:solidFill>
            <a:srgbClr val="4692B1">
              <a:alpha val="61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77049" y="1037265"/>
            <a:ext cx="13006458" cy="7386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Let’s envision how</a:t>
            </a:r>
          </a:p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our </a:t>
            </a:r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families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our </a:t>
            </a:r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businesses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our </a:t>
            </a:r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communities</a:t>
            </a:r>
            <a:endParaRPr lang="en-US" sz="5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will thrive with</a:t>
            </a:r>
          </a:p>
          <a:p>
            <a:pPr algn="ctr">
              <a:spcAft>
                <a:spcPts val="3000"/>
              </a:spcAft>
            </a:pPr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access to childcare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>
            <a:off x="5235842" y="8838619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21596" y="9253339"/>
            <a:ext cx="525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uschamberfoundation.org/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EarlyEd</a:t>
            </a:r>
            <a:endParaRPr lang="en-US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5544800" cy="880711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15544800" cy="8838619"/>
          </a:xfrm>
          <a:prstGeom prst="rect">
            <a:avLst/>
          </a:prstGeom>
          <a:solidFill>
            <a:srgbClr val="4692B1">
              <a:alpha val="61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77049" y="1037265"/>
            <a:ext cx="13006458" cy="73866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Let’s envision how</a:t>
            </a:r>
          </a:p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our </a:t>
            </a:r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families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our </a:t>
            </a:r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businesses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</a:p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our </a:t>
            </a:r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communities</a:t>
            </a:r>
            <a:endParaRPr lang="en-US" sz="54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Aft>
                <a:spcPts val="3000"/>
              </a:spcAft>
            </a:pP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will thrive with</a:t>
            </a:r>
          </a:p>
          <a:p>
            <a:pPr algn="ctr">
              <a:spcAft>
                <a:spcPts val="3000"/>
              </a:spcAft>
            </a:pPr>
            <a:r>
              <a:rPr lang="en-US" sz="5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access to childcare</a:t>
            </a:r>
            <a:r>
              <a:rPr lang="en-US" sz="5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US" sz="5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/>
          <p:cNvCxnSpPr/>
          <p:nvPr/>
        </p:nvCxnSpPr>
        <p:spPr>
          <a:xfrm>
            <a:off x="5235842" y="8838619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21596" y="9253339"/>
            <a:ext cx="525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uschamberfoundation.org/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EarlyEd</a:t>
            </a:r>
            <a:endParaRPr lang="en-US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6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62"/>
          <a:stretch/>
        </p:blipFill>
        <p:spPr>
          <a:xfrm>
            <a:off x="0" y="0"/>
            <a:ext cx="15544800" cy="88126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5544799" cy="8807624"/>
          </a:xfrm>
          <a:prstGeom prst="rect">
            <a:avLst/>
          </a:prstGeom>
          <a:solidFill>
            <a:srgbClr val="4692B1">
              <a:alpha val="61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9627" y="4957523"/>
            <a:ext cx="6216815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/>
          <p:cNvCxnSpPr/>
          <p:nvPr/>
        </p:nvCxnSpPr>
        <p:spPr>
          <a:xfrm>
            <a:off x="5235842" y="8838619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0832" y="4144977"/>
            <a:ext cx="6595210" cy="2923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JULIA BARFIELD</a:t>
            </a:r>
          </a:p>
          <a:p>
            <a:pPr>
              <a:spcBef>
                <a:spcPts val="1200"/>
              </a:spcBef>
            </a:pPr>
            <a:r>
              <a:rPr lang="en-US" sz="3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jbarfield@uschamber.com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@</a:t>
            </a:r>
            <a:r>
              <a:rPr lang="en-US" sz="3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juliapbarfield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3600" dirty="0">
                <a:solidFill>
                  <a:schemeClr val="bg1"/>
                </a:solidFill>
                <a:latin typeface="Century Gothic" panose="020B0502020202020204" pitchFamily="34" charset="0"/>
              </a:rPr>
              <a:t>@</a:t>
            </a:r>
            <a:r>
              <a:rPr lang="en-US" sz="3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USCCFeducation</a:t>
            </a:r>
            <a:endParaRPr lang="en-US" sz="3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89" y="5175459"/>
            <a:ext cx="404713" cy="4047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289" y="5823920"/>
            <a:ext cx="404246" cy="4042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21596" y="9253339"/>
            <a:ext cx="525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uschamberfoundation.org/</a:t>
            </a:r>
            <a:r>
              <a:rPr lang="en-US" sz="1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EarlyEd</a:t>
            </a:r>
            <a:endParaRPr lang="en-US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73" y="6491785"/>
            <a:ext cx="404246" cy="40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9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6582292" y="4491156"/>
            <a:ext cx="1528902" cy="1200150"/>
          </a:xfrm>
          <a:prstGeom prst="rightArrow">
            <a:avLst/>
          </a:prstGeom>
          <a:solidFill>
            <a:srgbClr val="ECF8F8"/>
          </a:solidFill>
          <a:ln w="25400" cap="flat">
            <a:solidFill>
              <a:srgbClr val="39689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70281"/>
            <a:ext cx="6946232" cy="7252839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95025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Childcare is a Crucial Economic Driver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Shape 152"/>
          <p:cNvSpPr txBox="1">
            <a:spLocks/>
          </p:cNvSpPr>
          <p:nvPr/>
        </p:nvSpPr>
        <p:spPr>
          <a:xfrm>
            <a:off x="1083714" y="3793202"/>
            <a:ext cx="5120270" cy="822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R="5080" indent="19050">
              <a:spcAft>
                <a:spcPts val="2400"/>
              </a:spcAft>
              <a:defRPr sz="22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3600" dirty="0">
                <a:solidFill>
                  <a:srgbClr val="39689C"/>
                </a:solidFill>
                <a:latin typeface="Century Gothic"/>
                <a:cs typeface="Century Gothic"/>
              </a:rPr>
              <a:t>High-quality, affordable, accessible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early childhood education ensures</a:t>
            </a:r>
            <a:endParaRPr lang="en-US" sz="3600" dirty="0">
              <a:solidFill>
                <a:srgbClr val="39689C"/>
              </a:solidFill>
              <a:latin typeface="Century Gothic"/>
              <a:cs typeface="Century Gothic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68" y="4525538"/>
            <a:ext cx="1848446" cy="1736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833" y="2292802"/>
            <a:ext cx="1418708" cy="1321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317" y="7067189"/>
            <a:ext cx="1031740" cy="1409503"/>
          </a:xfrm>
          <a:prstGeom prst="rect">
            <a:avLst/>
          </a:prstGeom>
        </p:spPr>
      </p:pic>
      <p:sp>
        <p:nvSpPr>
          <p:cNvPr id="24" name="Shape 152"/>
          <p:cNvSpPr txBox="1">
            <a:spLocks/>
          </p:cNvSpPr>
          <p:nvPr/>
        </p:nvSpPr>
        <p:spPr>
          <a:xfrm>
            <a:off x="11355416" y="2507021"/>
            <a:ext cx="301831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spcAft>
                <a:spcPts val="1800"/>
              </a:spcAft>
              <a:defRPr sz="5700" spc="-100">
                <a:solidFill>
                  <a:srgbClr val="FFFFFF"/>
                </a:solidFill>
              </a:defRPr>
            </a:pPr>
            <a:r>
              <a:rPr lang="en-US" sz="3200" b="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 Strong Workforce</a:t>
            </a:r>
          </a:p>
        </p:txBody>
      </p:sp>
      <p:sp>
        <p:nvSpPr>
          <p:cNvPr id="25" name="Shape 152"/>
          <p:cNvSpPr txBox="1">
            <a:spLocks/>
          </p:cNvSpPr>
          <p:nvPr/>
        </p:nvSpPr>
        <p:spPr>
          <a:xfrm>
            <a:off x="11355416" y="4944021"/>
            <a:ext cx="301831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spcAft>
                <a:spcPts val="1800"/>
              </a:spcAft>
              <a:defRPr sz="5700" spc="-100">
                <a:solidFill>
                  <a:srgbClr val="FFFFFF"/>
                </a:solidFill>
              </a:defRPr>
            </a:pPr>
            <a:r>
              <a:rPr lang="en-US" sz="3200" b="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Strong Businesses</a:t>
            </a:r>
          </a:p>
        </p:txBody>
      </p:sp>
      <p:sp>
        <p:nvSpPr>
          <p:cNvPr id="26" name="Shape 152"/>
          <p:cNvSpPr txBox="1">
            <a:spLocks/>
          </p:cNvSpPr>
          <p:nvPr/>
        </p:nvSpPr>
        <p:spPr>
          <a:xfrm>
            <a:off x="11355416" y="7324899"/>
            <a:ext cx="301831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>
              <a:spcAft>
                <a:spcPts val="1800"/>
              </a:spcAft>
              <a:defRPr sz="5700" spc="-100">
                <a:solidFill>
                  <a:srgbClr val="FFFFFF"/>
                </a:solidFill>
              </a:defRPr>
            </a:pPr>
            <a:r>
              <a:rPr lang="en-US" sz="3200" b="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 Strong Economy</a:t>
            </a:r>
          </a:p>
        </p:txBody>
      </p:sp>
      <p:sp>
        <p:nvSpPr>
          <p:cNvPr id="20" name="Smiley Face 19"/>
          <p:cNvSpPr/>
          <p:nvPr/>
        </p:nvSpPr>
        <p:spPr>
          <a:xfrm>
            <a:off x="9089758" y="7917471"/>
            <a:ext cx="757625" cy="675307"/>
          </a:xfrm>
          <a:prstGeom prst="smileyFace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9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Arrow 14"/>
          <p:cNvSpPr/>
          <p:nvPr/>
        </p:nvSpPr>
        <p:spPr>
          <a:xfrm>
            <a:off x="7560858" y="4491156"/>
            <a:ext cx="1528902" cy="1200150"/>
          </a:xfrm>
          <a:prstGeom prst="rightArrow">
            <a:avLst/>
          </a:prstGeom>
          <a:solidFill>
            <a:srgbClr val="ECF8F8"/>
          </a:solidFill>
          <a:ln w="25400" cap="flat">
            <a:solidFill>
              <a:srgbClr val="39689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70281"/>
            <a:ext cx="7983940" cy="7252839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95025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Challenges Facing Today’s Workforce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16" name="Shape 152"/>
          <p:cNvSpPr txBox="1">
            <a:spLocks/>
          </p:cNvSpPr>
          <p:nvPr/>
        </p:nvSpPr>
        <p:spPr>
          <a:xfrm>
            <a:off x="9553432" y="4644190"/>
            <a:ext cx="4094329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3200" b="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By 2020, there will be </a:t>
            </a:r>
            <a:r>
              <a:rPr lang="en-US" sz="32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6 million unfilled jobs</a:t>
            </a:r>
            <a:r>
              <a:rPr lang="en-US" sz="3200" b="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Shape 152"/>
          <p:cNvSpPr txBox="1">
            <a:spLocks/>
          </p:cNvSpPr>
          <p:nvPr/>
        </p:nvSpPr>
        <p:spPr>
          <a:xfrm>
            <a:off x="1004944" y="6277555"/>
            <a:ext cx="6473654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36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40% </a:t>
            </a: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of businesses can’t take on more work because they </a:t>
            </a:r>
            <a:r>
              <a:rPr lang="en-US" sz="36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can’t fill the jobs they have</a:t>
            </a:r>
            <a:r>
              <a:rPr lang="en-US" sz="3600" b="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694AFD-8B25-4BB7-ACF1-5C7CE4CD2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53" y="2432226"/>
            <a:ext cx="3702236" cy="31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572588F-5827-464A-898A-7BF246B6913A}"/>
              </a:ext>
            </a:extLst>
          </p:cNvPr>
          <p:cNvSpPr/>
          <p:nvPr/>
        </p:nvSpPr>
        <p:spPr>
          <a:xfrm>
            <a:off x="0" y="1570281"/>
            <a:ext cx="7983940" cy="7252839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95025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Demographics of Today’s Workforce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hape 152"/>
          <p:cNvSpPr txBox="1">
            <a:spLocks/>
          </p:cNvSpPr>
          <p:nvPr/>
        </p:nvSpPr>
        <p:spPr>
          <a:xfrm>
            <a:off x="1037231" y="6100208"/>
            <a:ext cx="608690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endParaRPr lang="en-US" sz="32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16" name="Shape 152">
            <a:extLst>
              <a:ext uri="{FF2B5EF4-FFF2-40B4-BE49-F238E27FC236}">
                <a16:creationId xmlns:a16="http://schemas.microsoft.com/office/drawing/2014/main" xmlns="" id="{92D3E089-9A91-4877-A524-C7F1A5D9C642}"/>
              </a:ext>
            </a:extLst>
          </p:cNvPr>
          <p:cNvSpPr txBox="1">
            <a:spLocks/>
          </p:cNvSpPr>
          <p:nvPr/>
        </p:nvSpPr>
        <p:spPr>
          <a:xfrm>
            <a:off x="1004944" y="6277555"/>
            <a:ext cx="608690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Almost</a:t>
            </a:r>
            <a:r>
              <a:rPr lang="en-US" sz="3600" b="0" spc="-100" dirty="0">
                <a:solidFill>
                  <a:schemeClr val="tx1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36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12 million children</a:t>
            </a: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are in paid, non-parental care before they start school</a:t>
            </a:r>
            <a:endParaRPr lang="en-US" sz="36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19" name="Shape 152">
            <a:extLst>
              <a:ext uri="{FF2B5EF4-FFF2-40B4-BE49-F238E27FC236}">
                <a16:creationId xmlns:a16="http://schemas.microsoft.com/office/drawing/2014/main" xmlns="" id="{EA6E8ACA-AEF4-4DBB-91A8-2BA3BA739312}"/>
              </a:ext>
            </a:extLst>
          </p:cNvPr>
          <p:cNvSpPr txBox="1">
            <a:spLocks/>
          </p:cNvSpPr>
          <p:nvPr/>
        </p:nvSpPr>
        <p:spPr>
          <a:xfrm>
            <a:off x="8921723" y="6277554"/>
            <a:ext cx="5618133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36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2/3 of women </a:t>
            </a: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with children under 5</a:t>
            </a:r>
            <a:r>
              <a:rPr lang="en-US" sz="3600" b="0" spc="-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 </a:t>
            </a: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work outside of the home</a:t>
            </a:r>
            <a:endParaRPr lang="en-US" sz="36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37B6A53-F7CC-4CC1-81A5-39F2CD170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1" y="3069980"/>
            <a:ext cx="5306965" cy="2549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BDC251-F2CE-4BE3-B2C7-59C914A4D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23" y="3774388"/>
            <a:ext cx="5083880" cy="19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799242" y="1605181"/>
            <a:ext cx="7920370" cy="7230694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hape 152"/>
          <p:cNvSpPr txBox="1">
            <a:spLocks/>
          </p:cNvSpPr>
          <p:nvPr/>
        </p:nvSpPr>
        <p:spPr>
          <a:xfrm>
            <a:off x="1037231" y="6100208"/>
            <a:ext cx="608690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endParaRPr lang="en-US" sz="32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20" name="Shape 152">
            <a:extLst>
              <a:ext uri="{FF2B5EF4-FFF2-40B4-BE49-F238E27FC236}">
                <a16:creationId xmlns:a16="http://schemas.microsoft.com/office/drawing/2014/main" xmlns="" id="{654D0D62-17E1-43DF-8FFE-CFFB9743DFA9}"/>
              </a:ext>
            </a:extLst>
          </p:cNvPr>
          <p:cNvSpPr txBox="1">
            <a:spLocks/>
          </p:cNvSpPr>
          <p:nvPr/>
        </p:nvSpPr>
        <p:spPr>
          <a:xfrm>
            <a:off x="1004944" y="6277555"/>
            <a:ext cx="608690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36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8 of every 10 births today </a:t>
            </a: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are to millennials who make up 1/3 of today’s workforce</a:t>
            </a:r>
            <a:endParaRPr lang="en-US" sz="36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21" name="Shape 152">
            <a:extLst>
              <a:ext uri="{FF2B5EF4-FFF2-40B4-BE49-F238E27FC236}">
                <a16:creationId xmlns:a16="http://schemas.microsoft.com/office/drawing/2014/main" xmlns="" id="{1B82FEEB-62FD-4A5D-AABD-2480A8066085}"/>
              </a:ext>
            </a:extLst>
          </p:cNvPr>
          <p:cNvSpPr txBox="1">
            <a:spLocks/>
          </p:cNvSpPr>
          <p:nvPr/>
        </p:nvSpPr>
        <p:spPr>
          <a:xfrm>
            <a:off x="8921723" y="6277554"/>
            <a:ext cx="608690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36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1/4 of college students </a:t>
            </a: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are raising children; more than 50% of them have children under age 5.</a:t>
            </a:r>
            <a:endParaRPr lang="en-US" sz="36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5AE69A-8CCC-4497-A921-C036A4FFE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70" y="2448310"/>
            <a:ext cx="2854372" cy="3438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97309B-8E66-41A2-86FC-5DD39B6C1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08" y="2081095"/>
            <a:ext cx="3769015" cy="3720546"/>
          </a:xfrm>
          <a:prstGeom prst="rect">
            <a:avLst/>
          </a:prstGeom>
        </p:spPr>
      </p:pic>
      <p:sp>
        <p:nvSpPr>
          <p:cNvPr id="16" name="Shape 152"/>
          <p:cNvSpPr txBox="1">
            <a:spLocks/>
          </p:cNvSpPr>
          <p:nvPr/>
        </p:nvSpPr>
        <p:spPr>
          <a:xfrm>
            <a:off x="540226" y="482174"/>
            <a:ext cx="15053916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spc="-100" dirty="0" smtClean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Demographics of Today’s Workforce</a:t>
            </a:r>
            <a:endParaRPr lang="en-US" sz="48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4">
            <a:extLst>
              <a:ext uri="{FF2B5EF4-FFF2-40B4-BE49-F238E27FC236}">
                <a16:creationId xmlns:a16="http://schemas.microsoft.com/office/drawing/2014/main" xmlns="" id="{929B922D-9967-4030-87E4-FF328C45B3BB}"/>
              </a:ext>
            </a:extLst>
          </p:cNvPr>
          <p:cNvSpPr/>
          <p:nvPr/>
        </p:nvSpPr>
        <p:spPr>
          <a:xfrm>
            <a:off x="7560858" y="4491156"/>
            <a:ext cx="1528902" cy="1200150"/>
          </a:xfrm>
          <a:prstGeom prst="rightArrow">
            <a:avLst/>
          </a:prstGeom>
          <a:solidFill>
            <a:srgbClr val="ECF8F8"/>
          </a:solidFill>
          <a:ln w="25400" cap="flat">
            <a:solidFill>
              <a:srgbClr val="39689C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61385" y="1605181"/>
            <a:ext cx="7920370" cy="7230694"/>
          </a:xfrm>
          <a:prstGeom prst="rect">
            <a:avLst/>
          </a:prstGeom>
          <a:solidFill>
            <a:srgbClr val="ECF8F8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41236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 smtClean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The Impact on Business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Shape 152"/>
          <p:cNvSpPr txBox="1">
            <a:spLocks/>
          </p:cNvSpPr>
          <p:nvPr/>
        </p:nvSpPr>
        <p:spPr>
          <a:xfrm>
            <a:off x="1037231" y="6100208"/>
            <a:ext cx="608690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endParaRPr lang="en-US" sz="32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20" name="Shape 152">
            <a:extLst>
              <a:ext uri="{FF2B5EF4-FFF2-40B4-BE49-F238E27FC236}">
                <a16:creationId xmlns:a16="http://schemas.microsoft.com/office/drawing/2014/main" xmlns="" id="{654D0D62-17E1-43DF-8FFE-CFFB9743DFA9}"/>
              </a:ext>
            </a:extLst>
          </p:cNvPr>
          <p:cNvSpPr txBox="1">
            <a:spLocks/>
          </p:cNvSpPr>
          <p:nvPr/>
        </p:nvSpPr>
        <p:spPr>
          <a:xfrm>
            <a:off x="9580066" y="4326447"/>
            <a:ext cx="4745535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Breakdowns in childcare cost businesses </a:t>
            </a:r>
            <a:r>
              <a:rPr lang="en-US" sz="36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more than $3 billion a year </a:t>
            </a:r>
            <a:endParaRPr lang="en-US" sz="36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sp>
        <p:nvSpPr>
          <p:cNvPr id="21" name="Shape 152">
            <a:extLst>
              <a:ext uri="{FF2B5EF4-FFF2-40B4-BE49-F238E27FC236}">
                <a16:creationId xmlns:a16="http://schemas.microsoft.com/office/drawing/2014/main" xmlns="" id="{1B82FEEB-62FD-4A5D-AABD-2480A8066085}"/>
              </a:ext>
            </a:extLst>
          </p:cNvPr>
          <p:cNvSpPr txBox="1">
            <a:spLocks/>
          </p:cNvSpPr>
          <p:nvPr/>
        </p:nvSpPr>
        <p:spPr>
          <a:xfrm>
            <a:off x="855350" y="6435374"/>
            <a:ext cx="6086900" cy="894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0" baseline="0">
                <a:ln>
                  <a:noFill/>
                </a:ln>
                <a:solidFill>
                  <a:srgbClr val="1A9ED7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12700" hangingPunct="1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Almost </a:t>
            </a:r>
            <a:r>
              <a:rPr lang="en-US" sz="3600" spc="-10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13 million Americans </a:t>
            </a:r>
            <a:r>
              <a:rPr lang="en-US" sz="3600" b="0" spc="-1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in their prime working years have children under age 6.</a:t>
            </a:r>
            <a:endParaRPr lang="en-US" sz="3600" b="0" spc="-10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94F13E-58A8-4B56-A5BC-9B04E25E3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58" y="2667237"/>
            <a:ext cx="4803658" cy="335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30" y="1769035"/>
            <a:ext cx="14558433" cy="7054086"/>
          </a:xfrm>
          <a:prstGeom prst="rect">
            <a:avLst/>
          </a:prstGeom>
        </p:spPr>
      </p:pic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95025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Education Challenges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6705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sosceles Triangle 34"/>
          <p:cNvSpPr/>
          <p:nvPr/>
        </p:nvSpPr>
        <p:spPr>
          <a:xfrm rot="5400000">
            <a:off x="26907590" y="6983563"/>
            <a:ext cx="675306" cy="473011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" y="9104298"/>
            <a:ext cx="4797287" cy="7008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-49343" y="1574184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/>
          <p:cNvCxnSpPr/>
          <p:nvPr/>
        </p:nvCxnSpPr>
        <p:spPr>
          <a:xfrm>
            <a:off x="5186499" y="1589682"/>
            <a:ext cx="10407643" cy="0"/>
          </a:xfrm>
          <a:prstGeom prst="line">
            <a:avLst/>
          </a:prstGeom>
          <a:noFill/>
          <a:ln w="317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Shape 152"/>
          <p:cNvSpPr>
            <a:spLocks noGrp="1"/>
          </p:cNvSpPr>
          <p:nvPr>
            <p:ph type="title"/>
          </p:nvPr>
        </p:nvSpPr>
        <p:spPr>
          <a:xfrm>
            <a:off x="503583" y="395025"/>
            <a:ext cx="15053916" cy="894081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12700">
              <a:spcBef>
                <a:spcPts val="100"/>
              </a:spcBef>
              <a:defRPr sz="5700" spc="-100">
                <a:solidFill>
                  <a:srgbClr val="FFFFFF"/>
                </a:solidFill>
              </a:defRPr>
            </a:pPr>
            <a:r>
              <a:rPr lang="en-US" sz="4800" b="0" dirty="0">
                <a:solidFill>
                  <a:srgbClr val="39689C"/>
                </a:solidFill>
                <a:latin typeface="Century Gothic" panose="020B0502020202020204" pitchFamily="34" charset="0"/>
                <a:ea typeface="Avenir Next" charset="0"/>
                <a:cs typeface="Avenir Next" charset="0"/>
              </a:rPr>
              <a:t>Changing Skills in Our Labor Market</a:t>
            </a:r>
            <a:endParaRPr sz="4800" b="0" dirty="0">
              <a:solidFill>
                <a:srgbClr val="39689C"/>
              </a:solidFill>
              <a:latin typeface="Century Gothic" panose="020B0502020202020204" pitchFamily="34" charset="0"/>
              <a:ea typeface="Avenir Next" charset="0"/>
              <a:cs typeface="Avenir Next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13252" y="8823121"/>
            <a:ext cx="5334265" cy="0"/>
          </a:xfrm>
          <a:prstGeom prst="line">
            <a:avLst/>
          </a:prstGeom>
          <a:noFill/>
          <a:ln w="107950" cap="flat">
            <a:solidFill>
              <a:schemeClr val="accent5">
                <a:lumMod val="40000"/>
                <a:lumOff val="6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95" y="2022782"/>
            <a:ext cx="14249210" cy="649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39387</TotalTime>
  <Words>383</Words>
  <Application>Microsoft Office PowerPoint</Application>
  <PresentationFormat>Custom</PresentationFormat>
  <Paragraphs>94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Avenir Next</vt:lpstr>
      <vt:lpstr>Calibri</vt:lpstr>
      <vt:lpstr>Century Gothic</vt:lpstr>
      <vt:lpstr>Helvetica</vt:lpstr>
      <vt:lpstr>Helvetica Neue</vt:lpstr>
      <vt:lpstr>Office Theme</vt:lpstr>
      <vt:lpstr>PowerPoint Presentation</vt:lpstr>
      <vt:lpstr>PowerPoint Presentation</vt:lpstr>
      <vt:lpstr>Childcare is a Crucial Economic Driver</vt:lpstr>
      <vt:lpstr>Challenges Facing Today’s Workforce</vt:lpstr>
      <vt:lpstr>Demographics of Today’s Workforce</vt:lpstr>
      <vt:lpstr>PowerPoint Presentation</vt:lpstr>
      <vt:lpstr>The Impact on Business</vt:lpstr>
      <vt:lpstr>Education Challenges</vt:lpstr>
      <vt:lpstr>Changing Skills in Our Labor Market</vt:lpstr>
      <vt:lpstr>PowerPoint Presentation</vt:lpstr>
      <vt:lpstr>Action Plan: Where to Start</vt:lpstr>
      <vt:lpstr>A Matrix of Options</vt:lpstr>
      <vt:lpstr>A Matrix of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Ast, Haley</dc:creator>
  <cp:lastModifiedBy>Kelly McCandless</cp:lastModifiedBy>
  <cp:revision>458</cp:revision>
  <dcterms:modified xsi:type="dcterms:W3CDTF">2019-10-29T23:12:31Z</dcterms:modified>
</cp:coreProperties>
</file>