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416" r:id="rId2"/>
    <p:sldId id="420" r:id="rId3"/>
    <p:sldId id="397" r:id="rId4"/>
    <p:sldId id="396" r:id="rId5"/>
    <p:sldId id="490" r:id="rId6"/>
    <p:sldId id="399" r:id="rId7"/>
    <p:sldId id="464" r:id="rId8"/>
    <p:sldId id="400" r:id="rId9"/>
    <p:sldId id="466" r:id="rId10"/>
    <p:sldId id="437" r:id="rId11"/>
    <p:sldId id="468" r:id="rId12"/>
    <p:sldId id="475" r:id="rId13"/>
    <p:sldId id="476" r:id="rId14"/>
    <p:sldId id="478" r:id="rId15"/>
    <p:sldId id="438" r:id="rId16"/>
    <p:sldId id="477" r:id="rId17"/>
    <p:sldId id="483" r:id="rId18"/>
    <p:sldId id="484" r:id="rId19"/>
    <p:sldId id="439" r:id="rId20"/>
    <p:sldId id="482" r:id="rId21"/>
    <p:sldId id="489" r:id="rId22"/>
    <p:sldId id="485" r:id="rId23"/>
    <p:sldId id="488" r:id="rId24"/>
    <p:sldId id="48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3" pos="1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ra Johnson" initials="TJ" lastIdx="3" clrIdx="0">
    <p:extLst/>
  </p:cmAuthor>
  <p:cmAuthor id="2" name="Erik Skinner" initials="ES" lastIdx="3" clrIdx="1">
    <p:extLst/>
  </p:cmAuthor>
  <p:cmAuthor id="3" name="Grunewald, Rob" initials="rg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66FF"/>
    <a:srgbClr val="66CCFF"/>
    <a:srgbClr val="FF5050"/>
    <a:srgbClr val="FFCC66"/>
    <a:srgbClr val="FF3300"/>
    <a:srgbClr val="FFCC00"/>
    <a:srgbClr val="990099"/>
    <a:srgbClr val="D6009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3979" autoAdjust="0"/>
  </p:normalViewPr>
  <p:slideViewPr>
    <p:cSldViewPr>
      <p:cViewPr varScale="1">
        <p:scale>
          <a:sx n="102" d="100"/>
          <a:sy n="102" d="100"/>
        </p:scale>
        <p:origin x="835" y="72"/>
      </p:cViewPr>
      <p:guideLst>
        <p:guide orient="horz" pos="768"/>
        <p:guide pos="17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9990826389419"/>
          <c:y val="9.7446236559139782E-2"/>
          <c:w val="0.69822006472491904"/>
          <c:h val="0.80873211413089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Poverty Levels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6D-48F7-A78B-811B860AE5C5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6D-48F7-A78B-811B860AE5C5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6D-48F7-A78B-811B860AE5C5}"/>
              </c:ext>
            </c:extLst>
          </c:dPt>
          <c:cat>
            <c:strRef>
              <c:f>Sheet1!$A$2:$A$4</c:f>
              <c:strCache>
                <c:ptCount val="3"/>
                <c:pt idx="0">
                  <c:v>Two Parents</c:v>
                </c:pt>
                <c:pt idx="1">
                  <c:v>Mother</c:v>
                </c:pt>
                <c:pt idx="2">
                  <c:v>Father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0.58292600000000006</c:v>
                </c:pt>
                <c:pt idx="1">
                  <c:v>0.70066200000000001</c:v>
                </c:pt>
                <c:pt idx="2">
                  <c:v>0.88369699999999995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6D-48F7-A78B-811B860AE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9070984"/>
        <c:axId val="379070592"/>
      </c:barChart>
      <c:catAx>
        <c:axId val="379070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9070592"/>
        <c:crosses val="autoZero"/>
        <c:auto val="1"/>
        <c:lblAlgn val="ctr"/>
        <c:lblOffset val="100"/>
        <c:noMultiLvlLbl val="0"/>
      </c:catAx>
      <c:valAx>
        <c:axId val="3790705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79070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20620238004231E-2"/>
          <c:y val="0.14583333333333334"/>
          <c:w val="0.45873786407766992"/>
          <c:h val="0.762096774193548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Poverty Levels</c:v>
                </c:pt>
              </c:strCache>
            </c:strRef>
          </c:tx>
          <c:dPt>
            <c:idx val="0"/>
            <c:bubble3D val="0"/>
            <c:spPr>
              <a:solidFill>
                <a:srgbClr val="00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6D-48F7-A78B-811B860AE5C5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6D-48F7-A78B-811B860AE5C5}"/>
              </c:ext>
            </c:extLst>
          </c:dPt>
          <c:dPt>
            <c:idx val="2"/>
            <c:bubble3D val="0"/>
            <c:spPr>
              <a:solidFill>
                <a:srgbClr val="66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6D-48F7-A78B-811B860AE5C5}"/>
              </c:ext>
            </c:extLst>
          </c:dPt>
          <c:dLbls>
            <c:dLbl>
              <c:idx val="0"/>
              <c:layout>
                <c:manualLayout>
                  <c:x val="-9.453373475374402E-2"/>
                  <c:y val="0.1240150918635170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6D-48F7-A78B-811B860AE5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655370284596778"/>
                  <c:y val="-0.11844050743657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6D-48F7-A78B-811B860AE5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617788585250372"/>
                  <c:y val="-2.635542432195975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6D-48F7-A78B-811B860AE5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Below 100% Poverty</c:v>
                </c:pt>
                <c:pt idx="1">
                  <c:v>100% to 200% Poverty</c:v>
                </c:pt>
                <c:pt idx="2">
                  <c:v>Above 200% Poverty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0.20056399999999999</c:v>
                </c:pt>
                <c:pt idx="1">
                  <c:v>0.22974600000000001</c:v>
                </c:pt>
                <c:pt idx="2">
                  <c:v>0.56969000000000003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6D-48F7-A78B-811B860AE5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Below 100% Poverty</c:v>
                </c:pt>
                <c:pt idx="1">
                  <c:v>100% to 200% Poverty</c:v>
                </c:pt>
                <c:pt idx="2">
                  <c:v>Above 200% Poverty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6D-48F7-A78B-811B860AE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74724154626301"/>
          <c:y val="0.24503153839641012"/>
          <c:w val="0.33823529411764708"/>
          <c:h val="0.21590748031496063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0.63725</cdr:x>
      <cdr:y>0.62639</cdr:y>
    </cdr:from>
    <cdr:to>
      <cdr:x>0.96078</cdr:x>
      <cdr:y>0.85972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2863850"/>
          <a:ext cx="2514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0.63725</cdr:x>
      <cdr:y>0.62639</cdr:y>
    </cdr:from>
    <cdr:to>
      <cdr:x>0.96078</cdr:x>
      <cdr:y>0.85972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2863850"/>
          <a:ext cx="2514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0.59738</cdr:x>
      <cdr:y>0.515</cdr:y>
    </cdr:from>
    <cdr:to>
      <cdr:x>0.9111</cdr:x>
      <cdr:y>0.64516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8564" y="2433048"/>
          <a:ext cx="2462263" cy="614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Federal Poverty Levels        (family of four)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0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14C858F1-C8A8-48C0-BDF1-5F2838C95861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r>
              <a:rPr lang="en-US" dirty="0"/>
              <a:t>Presenter: Rob Grunewald, Federal Reserve Bank of Minneapolis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830313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0140E444-2C21-4DED-9D83-A331162A0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317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fld id="{C607871C-9F8D-478C-A2DC-ADAE27711002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6" tIns="46582" rIns="93166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r>
              <a:rPr lang="en-US" dirty="0"/>
              <a:t>Presenter: Rob Grunewald, Federal Reserve Bank of Minneapolis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fld id="{9F42633A-F7FA-435B-AC41-53FA201EC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285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2633A-F7FA-435B-AC41-53FA201EC02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2CF0500-71D1-4B92-A5AD-8C1E12D97C84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Presenter: Rob Grunewald, Federal Reserve Bank of Minneapolis </a:t>
            </a:r>
          </a:p>
        </p:txBody>
      </p:sp>
    </p:spTree>
    <p:extLst>
      <p:ext uri="{BB962C8B-B14F-4D97-AF65-F5344CB8AC3E}">
        <p14:creationId xmlns:p14="http://schemas.microsoft.com/office/powerpoint/2010/main" val="302826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07/30/2015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Presenter: Ela Rausch, Federal Reserve Bank of Minneapolis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633A-F7FA-435B-AC41-53FA201EC0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090"/>
            <a:fld id="{65C50A4F-2EF7-4A1B-B79C-226545915B44}" type="slidenum">
              <a:rPr lang="en-US" smtClean="0"/>
              <a:pPr defTabSz="949090"/>
              <a:t>3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92688" y="0"/>
            <a:ext cx="2338387" cy="17526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585" y="1911733"/>
            <a:ext cx="6502033" cy="7403040"/>
          </a:xfrm>
          <a:noFill/>
          <a:ln/>
        </p:spPr>
        <p:txBody>
          <a:bodyPr lIns="94375" tIns="47185" rIns="94375" bIns="4718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8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E6282-4B08-4AAF-A573-01366A71C20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01/7/2017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Presenter: Rob Grunewald, Federal Reserve Bank of Minneapolis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633A-F7FA-435B-AC41-53FA201EC02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12937">
              <a:defRPr/>
            </a:pPr>
            <a:r>
              <a:rPr lang="en-US" dirty="0"/>
              <a:t>Montana has 73,242 children under the age of 6.</a:t>
            </a: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07/30/2015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Presenter: Ela Rausch, Federal Reserve Bank of Minneapolis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633A-F7FA-435B-AC41-53FA201EC0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4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12937">
              <a:defRPr/>
            </a:pPr>
            <a:r>
              <a:rPr lang="en-US" dirty="0"/>
              <a:t>Montana has 73,242 children under the age of 6.</a:t>
            </a: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07/30/2015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Presenter: Ela Rausch, Federal Reserve Bank of Minneapolis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633A-F7FA-435B-AC41-53FA201EC02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5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2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0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0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7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3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7/30/2015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2A9C-C3D4-4676-91E9-3BC47125E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6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neapolisfed.org/publications/special-studies/early-childhood-development" TargetMode="External"/><Relationship Id="rId2" Type="http://schemas.openxmlformats.org/officeDocument/2006/relationships/hyperlink" Target="mailto:casey.lozar@mpls.frb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ndersformontanaschildre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26370" y="2401146"/>
            <a:ext cx="961225" cy="84423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544258"/>
            <a:ext cx="5791200" cy="1219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Investing in </a:t>
            </a:r>
            <a:r>
              <a:rPr lang="en-US" sz="2800" b="1" dirty="0" smtClean="0"/>
              <a:t>Montana’s </a:t>
            </a:r>
            <a:r>
              <a:rPr lang="en-US" sz="2800" b="1" dirty="0"/>
              <a:t>workforce infrastructure: Early care and education as economic development</a:t>
            </a:r>
            <a:endParaRPr lang="en-US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295" y="5177135"/>
            <a:ext cx="6571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Ben Horowitz</a:t>
            </a:r>
          </a:p>
          <a:p>
            <a:pPr algn="r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Senior Project Manager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Federal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Reserve Bank of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Minneapolis</a:t>
            </a:r>
            <a:r>
              <a:rPr lang="en-US" baseline="30000" dirty="0" smtClean="0"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lang="en-US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Benjamin.Horowitz@mpls.frb.org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204" y="619279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0"/>
              </a:spcBef>
            </a:pPr>
            <a:endParaRPr lang="en-US" sz="900" i="1" dirty="0">
              <a:solidFill>
                <a:srgbClr val="29292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0" hangingPunct="0">
              <a:spcBef>
                <a:spcPts val="0"/>
              </a:spcBef>
            </a:pPr>
            <a:r>
              <a:rPr lang="en-US" sz="900" i="1" dirty="0" smtClean="0">
                <a:solidFill>
                  <a:srgbClr val="29292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*The views expressed here are those of the author and not necessarily those of the Federal Reserve Bank of Minneapolis or the Federal Reserve System.</a:t>
            </a:r>
            <a:endParaRPr lang="en-US" sz="900" i="1" dirty="0">
              <a:solidFill>
                <a:srgbClr val="29292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4572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495800"/>
            <a:ext cx="228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7817" y="496759"/>
            <a:ext cx="826352" cy="823071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39266" y="3281826"/>
            <a:ext cx="933138" cy="92943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19174"/>
          <a:stretch/>
        </p:blipFill>
        <p:spPr>
          <a:xfrm>
            <a:off x="939450" y="718564"/>
            <a:ext cx="1942439" cy="19287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2" t="7761" r="6309" b="2981"/>
          <a:stretch/>
        </p:blipFill>
        <p:spPr>
          <a:xfrm>
            <a:off x="2345892" y="3047999"/>
            <a:ext cx="1921308" cy="20086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26632" y="2894513"/>
            <a:ext cx="704538" cy="701741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69570" y="3886200"/>
            <a:ext cx="612030" cy="6096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12522"/>
            <a:ext cx="791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Early care and education market participants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97970" y="201874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Parents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419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Businesses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0455" y="4343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Government and taxpayers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03498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ECE providers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70810"/>
            <a:ext cx="8077200" cy="70079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Parents: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Decision to trade off parental care for </a:t>
            </a:r>
            <a:b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child care</a:t>
            </a:r>
            <a:b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382000" cy="3962400"/>
          </a:xfrm>
        </p:spPr>
        <p:txBody>
          <a:bodyPr>
            <a:noAutofit/>
          </a:bodyPr>
          <a:lstStyle/>
          <a:p>
            <a:pPr marL="284163" indent="-284163">
              <a:lnSpc>
                <a:spcPct val="15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Work vs. parental care preferences</a:t>
            </a:r>
          </a:p>
          <a:p>
            <a:pPr marL="284163" indent="-284163">
              <a:lnSpc>
                <a:spcPct val="15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Wages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, benefits, and job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conditions</a:t>
            </a:r>
          </a:p>
          <a:p>
            <a:pPr marL="284163" indent="-284163">
              <a:lnSpc>
                <a:spcPct val="15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Cost of child care</a:t>
            </a:r>
          </a:p>
          <a:p>
            <a:pPr marL="284163" indent="-284163">
              <a:lnSpc>
                <a:spcPct val="15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Quality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child care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threshold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51" y="4419600"/>
            <a:ext cx="22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170" y="151351"/>
            <a:ext cx="8610600" cy="1066800"/>
          </a:xfrm>
        </p:spPr>
        <p:txBody>
          <a:bodyPr/>
          <a:lstStyle/>
          <a:p>
            <a:pPr algn="ctr"/>
            <a:r>
              <a:rPr lang="en-US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Montana Children Under Age 6, Percent of Parents in Labor Force by Living Arrangement </a:t>
            </a:r>
            <a:endParaRPr lang="en-US" sz="2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284875"/>
              </p:ext>
            </p:extLst>
          </p:nvPr>
        </p:nvGraphicFramePr>
        <p:xfrm>
          <a:off x="533400" y="12192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609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5816" y="5986039"/>
            <a:ext cx="84233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i="0" dirty="0">
                <a:ea typeface="Verdana" panose="020B0604030504040204" pitchFamily="34" charset="0"/>
                <a:cs typeface="Verdana" panose="020B0604030504040204" pitchFamily="34" charset="0"/>
              </a:rPr>
              <a:t>Source: American Community Survey, </a:t>
            </a:r>
            <a:r>
              <a:rPr lang="en-US" sz="1000" dirty="0" smtClean="0">
                <a:ea typeface="Verdana" panose="020B0604030504040204" pitchFamily="34" charset="0"/>
                <a:cs typeface="Verdana" panose="020B0604030504040204" pitchFamily="34" charset="0"/>
              </a:rPr>
              <a:t>2013–2017 </a:t>
            </a:r>
            <a:r>
              <a:rPr lang="en-US" sz="1000" dirty="0">
                <a:ea typeface="Verdana" panose="020B0604030504040204" pitchFamily="34" charset="0"/>
                <a:cs typeface="Verdana" panose="020B0604030504040204" pitchFamily="34" charset="0"/>
              </a:rPr>
              <a:t>5-Year Estimates</a:t>
            </a:r>
            <a:endParaRPr lang="en-US" sz="1000" b="0" i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419600"/>
            <a:ext cx="228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26" y="597310"/>
            <a:ext cx="8610600" cy="1066800"/>
          </a:xfrm>
        </p:spPr>
        <p:txBody>
          <a:bodyPr/>
          <a:lstStyle/>
          <a:p>
            <a:pPr algn="ctr"/>
            <a:r>
              <a:rPr lang="en-US" sz="2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Montana Children Under Age 6 by Poverty Level</a:t>
            </a:r>
            <a:endParaRPr lang="en-US" sz="2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2192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609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5816" y="5986039"/>
            <a:ext cx="84233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i="0" dirty="0">
                <a:ea typeface="Verdana" panose="020B0604030504040204" pitchFamily="34" charset="0"/>
                <a:cs typeface="Verdana" panose="020B0604030504040204" pitchFamily="34" charset="0"/>
              </a:rPr>
              <a:t>Source: American Community Survey, </a:t>
            </a:r>
            <a:r>
              <a:rPr lang="en-US" sz="1000" dirty="0" smtClean="0">
                <a:ea typeface="Verdana" panose="020B0604030504040204" pitchFamily="34" charset="0"/>
                <a:cs typeface="Verdana" panose="020B0604030504040204" pitchFamily="34" charset="0"/>
              </a:rPr>
              <a:t>2013–2017 </a:t>
            </a:r>
            <a:r>
              <a:rPr lang="en-US" sz="1000" dirty="0">
                <a:ea typeface="Verdana" panose="020B0604030504040204" pitchFamily="34" charset="0"/>
                <a:cs typeface="Verdana" panose="020B0604030504040204" pitchFamily="34" charset="0"/>
              </a:rPr>
              <a:t>5-Year Estimates</a:t>
            </a:r>
            <a:endParaRPr lang="en-US" sz="1000" b="0" i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8963" y="4267200"/>
            <a:ext cx="2895600" cy="65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100%       $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25,750 </a:t>
            </a: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200%       $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51,500</a:t>
            </a: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419600"/>
            <a:ext cx="228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6840" y="1824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Total: </a:t>
            </a: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72,715</a:t>
            </a:r>
            <a:endParaRPr lang="en-US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Montana market rates for licensed early care</a:t>
            </a:r>
            <a:endParaRPr lang="en-US" sz="32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04" y="1825625"/>
            <a:ext cx="39929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2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70810"/>
            <a:ext cx="8077200" cy="70079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Licensed ECE providers in Montana</a:t>
            </a:r>
            <a:b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51" y="4419600"/>
            <a:ext cx="22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955924" cy="4351338"/>
          </a:xfrm>
        </p:spPr>
      </p:pic>
    </p:spTree>
    <p:extLst>
      <p:ext uri="{BB962C8B-B14F-4D97-AF65-F5344CB8AC3E}">
        <p14:creationId xmlns:p14="http://schemas.microsoft.com/office/powerpoint/2010/main" val="33742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Early Care and Education Landscape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2209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4,700</a:t>
            </a:r>
            <a:r>
              <a:rPr lang="en-US" sz="6000" dirty="0" smtClean="0"/>
              <a:t> </a:t>
            </a:r>
            <a:r>
              <a:rPr lang="en-US" dirty="0" smtClean="0"/>
              <a:t>caregivers in licensed childcare facilities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7651" y="1323454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$9.84 </a:t>
            </a:r>
            <a:r>
              <a:rPr lang="en-US" dirty="0" smtClean="0"/>
              <a:t>median hourly 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364" y="3210818"/>
            <a:ext cx="3135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$13,454 </a:t>
            </a:r>
            <a:r>
              <a:rPr lang="en-US" dirty="0" smtClean="0"/>
              <a:t>median wage (Yellowstone)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0625" y="3072318"/>
            <a:ext cx="18000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21% </a:t>
            </a:r>
            <a:r>
              <a:rPr lang="en-US" dirty="0" smtClean="0"/>
              <a:t>hold multiple jobs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5638800"/>
            <a:ext cx="2017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MTDLI-</a:t>
            </a:r>
            <a:r>
              <a:rPr lang="en-US" sz="1000" i="1" dirty="0" smtClean="0"/>
              <a:t>Understanding the Childcare Workforce</a:t>
            </a:r>
            <a:r>
              <a:rPr lang="en-US" sz="1000" dirty="0" smtClean="0"/>
              <a:t>-A. Watson</a:t>
            </a:r>
          </a:p>
          <a:p>
            <a:r>
              <a:rPr lang="en-US" sz="1000" i="1" dirty="0" smtClean="0"/>
              <a:t>Montana Economy at a Glance – </a:t>
            </a:r>
            <a:r>
              <a:rPr lang="en-US" sz="1000" dirty="0" smtClean="0"/>
              <a:t>April 2019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23768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Childcare Capacity as a Percent of Children Under Age 5 by County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0710"/>
            <a:ext cx="7886700" cy="4221167"/>
          </a:xfrm>
        </p:spPr>
      </p:pic>
    </p:spTree>
    <p:extLst>
      <p:ext uri="{BB962C8B-B14F-4D97-AF65-F5344CB8AC3E}">
        <p14:creationId xmlns:p14="http://schemas.microsoft.com/office/powerpoint/2010/main" val="190518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Childcare capacity’s role in meeting workforce demands</a:t>
            </a:r>
            <a:endParaRPr lang="en-US" sz="32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4" y="1828800"/>
            <a:ext cx="7120371" cy="4351338"/>
          </a:xfr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5410200" y="30480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534400" cy="70079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Businesses: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Decision to provide support for employees </a:t>
            </a:r>
            <a:b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to access child care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382000" cy="3962400"/>
          </a:xfrm>
        </p:spPr>
        <p:txBody>
          <a:bodyPr>
            <a:noAutofit/>
          </a:bodyPr>
          <a:lstStyle/>
          <a:p>
            <a:pPr marL="284163" indent="-284163">
              <a:lnSpc>
                <a:spcPct val="10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Availability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workers</a:t>
            </a: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Costs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to recruit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and retain employees</a:t>
            </a: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Employee productivity</a:t>
            </a: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Bringing innovation to field</a:t>
            </a: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51" y="4419600"/>
            <a:ext cx="22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4415"/>
            <a:ext cx="7848600" cy="12192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Federal Reserve System</a:t>
            </a:r>
            <a:r>
              <a:rPr lang="en-US" sz="3600" b="1" dirty="0">
                <a:solidFill>
                  <a:srgbClr val="E7903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b="1" dirty="0">
                <a:solidFill>
                  <a:srgbClr val="E7903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b="1" dirty="0" smtClean="0">
                <a:solidFill>
                  <a:srgbClr val="E7903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400" b="1" dirty="0" smtClean="0">
                <a:solidFill>
                  <a:srgbClr val="E7903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953000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en-US" sz="1800" b="1" dirty="0">
              <a:solidFill>
                <a:schemeClr val="tx2">
                  <a:lumMod val="9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US" sz="1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096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351" y="4419600"/>
            <a:ext cx="22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12" y="1752600"/>
            <a:ext cx="6732888" cy="37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Recent perspectives from Montana firms on availability of childcare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Childcare effects our management team. The cost of childcare weighed against wage has been a consideration about people continuing on or deciding to stay home. </a:t>
            </a:r>
            <a:endParaRPr lang="en-US" b="1" i="1" dirty="0" smtClean="0"/>
          </a:p>
          <a:p>
            <a:r>
              <a:rPr lang="en-US" dirty="0" smtClean="0"/>
              <a:t>We've </a:t>
            </a:r>
            <a:r>
              <a:rPr lang="en-US" dirty="0"/>
              <a:t>had people cut their hours to stay home with kids </a:t>
            </a:r>
            <a:endParaRPr lang="en-US" dirty="0" smtClean="0"/>
          </a:p>
          <a:p>
            <a:r>
              <a:rPr lang="en-US" b="1" i="1" dirty="0"/>
              <a:t>It is limiting our workforce ability to generate new </a:t>
            </a:r>
            <a:r>
              <a:rPr lang="en-US" b="1" i="1" dirty="0" smtClean="0"/>
              <a:t>business</a:t>
            </a:r>
          </a:p>
          <a:p>
            <a:r>
              <a:rPr lang="en-US" dirty="0" smtClean="0"/>
              <a:t>The </a:t>
            </a:r>
            <a:r>
              <a:rPr lang="en-US" dirty="0"/>
              <a:t>cost of childcare is very high </a:t>
            </a:r>
            <a:r>
              <a:rPr lang="en-US" dirty="0" smtClean="0"/>
              <a:t>and </a:t>
            </a:r>
            <a:r>
              <a:rPr lang="en-US" dirty="0"/>
              <a:t>it's a huge consideration when candidates are considering a job offer </a:t>
            </a:r>
            <a:endParaRPr lang="en-US" dirty="0" smtClean="0"/>
          </a:p>
          <a:p>
            <a:r>
              <a:rPr lang="en-US" b="1" i="1" dirty="0"/>
              <a:t>The availability and cost of childcare has significantly affected our entry level positions as more parents are staying home as they can’t afford or find available childcare. </a:t>
            </a:r>
            <a:endParaRPr lang="en-US" b="1" i="1" dirty="0" smtClean="0"/>
          </a:p>
          <a:p>
            <a:r>
              <a:rPr lang="en-US" dirty="0"/>
              <a:t>The cost and availability are sometimes quite detrimental to their longevity with the company and with their attendance. </a:t>
            </a:r>
            <a:endParaRPr lang="en-US" dirty="0" smtClean="0"/>
          </a:p>
          <a:p>
            <a:r>
              <a:rPr lang="en-US" b="1" i="1" dirty="0"/>
              <a:t>Significant, in the summer months most employees work a non traditional schedule so most available </a:t>
            </a:r>
            <a:r>
              <a:rPr lang="en-US" b="1" i="1" dirty="0" smtClean="0"/>
              <a:t>childcare, if available, </a:t>
            </a:r>
            <a:r>
              <a:rPr lang="en-US" b="1" i="1" dirty="0"/>
              <a:t>is </a:t>
            </a:r>
            <a:r>
              <a:rPr lang="en-US" b="1" i="1" dirty="0" smtClean="0"/>
              <a:t>typically </a:t>
            </a:r>
            <a:r>
              <a:rPr lang="en-US" b="1" i="1" dirty="0"/>
              <a:t>8 to 5pm. </a:t>
            </a:r>
            <a:endParaRPr lang="en-US" b="1" i="1" dirty="0" smtClean="0"/>
          </a:p>
          <a:p>
            <a:r>
              <a:rPr lang="en-US" dirty="0"/>
              <a:t>Attracting qualified applicants is hindered by lack of quality childcare capacity and long waitlist for open spots.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0198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Minneapolis Fed Economic Conditions Gatekeeper Survey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448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Innovations in the Private Sector</a:t>
            </a:r>
            <a:endParaRPr lang="en-US" sz="32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4195"/>
            <a:ext cx="7886700" cy="2374197"/>
          </a:xfrm>
        </p:spPr>
      </p:pic>
    </p:spTree>
    <p:extLst>
      <p:ext uri="{BB962C8B-B14F-4D97-AF65-F5344CB8AC3E}">
        <p14:creationId xmlns:p14="http://schemas.microsoft.com/office/powerpoint/2010/main" val="354327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So what is the Minneapolis Fed doing in Montana?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Research:</a:t>
            </a:r>
          </a:p>
          <a:p>
            <a:pPr marL="0" indent="0">
              <a:buNone/>
            </a:pPr>
            <a:r>
              <a:rPr lang="en-US" dirty="0" smtClean="0"/>
              <a:t>Early Childhood Development in Montana</a:t>
            </a:r>
          </a:p>
          <a:p>
            <a:pPr marL="0" indent="0">
              <a:buNone/>
            </a:pPr>
            <a:r>
              <a:rPr lang="en-US" dirty="0"/>
              <a:t>Gatekeeper </a:t>
            </a:r>
            <a:r>
              <a:rPr lang="en-US" dirty="0" smtClean="0"/>
              <a:t>survey </a:t>
            </a:r>
            <a:r>
              <a:rPr lang="en-US" dirty="0"/>
              <a:t>insights</a:t>
            </a:r>
          </a:p>
          <a:p>
            <a:pPr marL="0" indent="0">
              <a:buNone/>
            </a:pPr>
            <a:r>
              <a:rPr lang="en-US" dirty="0"/>
              <a:t>High touch engagement</a:t>
            </a:r>
          </a:p>
          <a:p>
            <a:pPr marL="0" indent="0">
              <a:buNone/>
            </a:pPr>
            <a:r>
              <a:rPr lang="en-US" dirty="0"/>
              <a:t>Innovations</a:t>
            </a:r>
          </a:p>
          <a:p>
            <a:pPr marL="0" indent="0">
              <a:buNone/>
            </a:pPr>
            <a:r>
              <a:rPr lang="en-US" dirty="0" smtClean="0"/>
              <a:t>Parent survey</a:t>
            </a:r>
          </a:p>
          <a:p>
            <a:pPr marL="0" indent="0">
              <a:buNone/>
            </a:pPr>
            <a:r>
              <a:rPr lang="en-US" dirty="0" smtClean="0"/>
              <a:t>Business survey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Convene</a:t>
            </a:r>
          </a:p>
          <a:p>
            <a:pPr marL="0" indent="0">
              <a:buNone/>
            </a:pPr>
            <a:r>
              <a:rPr lang="en-US" dirty="0" smtClean="0"/>
              <a:t>Funders for Montana’s Children</a:t>
            </a:r>
          </a:p>
          <a:p>
            <a:pPr marL="0" indent="0">
              <a:buNone/>
            </a:pPr>
            <a:r>
              <a:rPr lang="en-US" dirty="0" smtClean="0"/>
              <a:t>Private sector </a:t>
            </a:r>
            <a:r>
              <a:rPr lang="en-US" dirty="0"/>
              <a:t>s</a:t>
            </a:r>
            <a:r>
              <a:rPr lang="en-US" dirty="0" smtClean="0"/>
              <a:t>takeholders</a:t>
            </a:r>
          </a:p>
          <a:p>
            <a:pPr marL="0" indent="0">
              <a:buNone/>
            </a:pPr>
            <a:r>
              <a:rPr lang="en-US" dirty="0" smtClean="0"/>
              <a:t>Public policy </a:t>
            </a:r>
            <a:r>
              <a:rPr lang="en-US" dirty="0"/>
              <a:t>d</a:t>
            </a:r>
            <a:r>
              <a:rPr lang="en-US" dirty="0" smtClean="0"/>
              <a:t>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70810"/>
            <a:ext cx="8077200" cy="70079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Takeaways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382000" cy="3962400"/>
          </a:xfrm>
        </p:spPr>
        <p:txBody>
          <a:bodyPr>
            <a:noAutofit/>
          </a:bodyPr>
          <a:lstStyle/>
          <a:p>
            <a:pPr marL="284163" indent="-2841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Early years are a sensitive period for brain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development.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None/>
            </a:pPr>
            <a:endParaRPr lang="en-US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4163" indent="-2841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Early education investments can yield high public returns when reaching disadvantaged children.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None/>
            </a:pPr>
            <a:endParaRPr lang="en-US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4163" indent="-2841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igh-quality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early care and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education (ECE) supports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child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development and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parental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employment.</a:t>
            </a:r>
          </a:p>
          <a:p>
            <a:pPr marL="342900" lvl="1" indent="0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None/>
            </a:pPr>
            <a:endParaRPr lang="en-US" sz="2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4163" indent="-284163">
              <a:lnSpc>
                <a:spcPct val="110000"/>
              </a:lnSpc>
              <a:spcBef>
                <a:spcPts val="0"/>
              </a:spcBef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Public policy: Provide resources to low- to moderate-income families to access a variety of high-quality ECE programs.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51" y="4419600"/>
            <a:ext cx="22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 Horowitz – 612.204.6475, </a:t>
            </a:r>
            <a:r>
              <a:rPr lang="en-US" dirty="0" smtClean="0">
                <a:hlinkClick r:id="rId2"/>
              </a:rPr>
              <a:t>benjamin.horowitz@mpls.frb.org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www.minneapolisfed.org/publications/special-studies/early-childhood-development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https://fundersformontanaschildren.org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512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914400" y="978108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/>
            <a:r>
              <a:rPr lang="en-US" sz="2400" b="0" i="0" dirty="0" smtClean="0"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US" sz="2400" b="1" i="0" dirty="0">
                <a:ea typeface="Verdana" panose="020B0604030504040204" pitchFamily="34" charset="0"/>
                <a:cs typeface="Verdana" panose="020B0604030504040204" pitchFamily="34" charset="0"/>
              </a:rPr>
              <a:t>Birth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428999" y="1066800"/>
            <a:ext cx="224610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/>
            <a:r>
              <a:rPr lang="en-US" sz="2400" b="0" i="0" dirty="0" smtClean="0"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US" sz="2400" b="1" i="0" dirty="0" smtClean="0"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400" b="0" i="0" dirty="0" smtClean="0">
                <a:ea typeface="Verdana" panose="020B0604030504040204" pitchFamily="34" charset="0"/>
                <a:cs typeface="Verdana" panose="020B0604030504040204" pitchFamily="34" charset="0"/>
              </a:rPr>
              <a:t> Years Old</a:t>
            </a:r>
            <a:endParaRPr lang="en-US" sz="2400" b="0" i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974830" y="1066800"/>
            <a:ext cx="2438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/>
            <a:r>
              <a:rPr lang="en-US" sz="2400" b="0" i="0" dirty="0" smtClean="0"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US" sz="2400" b="1" i="0" dirty="0" smtClean="0"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en-US" sz="2400" b="0" i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>
                <a:ea typeface="Verdana" panose="020B0604030504040204" pitchFamily="34" charset="0"/>
                <a:cs typeface="Verdana" panose="020B0604030504040204" pitchFamily="34" charset="0"/>
              </a:rPr>
              <a:t>Years Old</a:t>
            </a:r>
          </a:p>
        </p:txBody>
      </p:sp>
      <p:pic>
        <p:nvPicPr>
          <p:cNvPr id="5125" name="Picture 6" descr="neurons300left"/>
          <p:cNvPicPr>
            <a:picLocks noChangeAspect="1" noChangeArrowheads="1"/>
          </p:cNvPicPr>
          <p:nvPr/>
        </p:nvPicPr>
        <p:blipFill>
          <a:blip r:embed="rId3" cstate="print"/>
          <a:srcRect b="2588"/>
          <a:stretch>
            <a:fillRect/>
          </a:stretch>
        </p:blipFill>
        <p:spPr bwMode="auto">
          <a:xfrm>
            <a:off x="979137" y="1844279"/>
            <a:ext cx="202264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neurons300middle"/>
          <p:cNvPicPr>
            <a:picLocks noChangeAspect="1" noChangeArrowheads="1"/>
          </p:cNvPicPr>
          <p:nvPr/>
        </p:nvPicPr>
        <p:blipFill>
          <a:blip r:embed="rId4" cstate="print"/>
          <a:srcRect b="2588"/>
          <a:stretch>
            <a:fillRect/>
          </a:stretch>
        </p:blipFill>
        <p:spPr bwMode="auto">
          <a:xfrm>
            <a:off x="3565160" y="1844279"/>
            <a:ext cx="2031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neurons300right"/>
          <p:cNvPicPr>
            <a:picLocks noChangeAspect="1" noChangeArrowheads="1"/>
          </p:cNvPicPr>
          <p:nvPr/>
        </p:nvPicPr>
        <p:blipFill>
          <a:blip r:embed="rId5" cstate="print"/>
          <a:srcRect b="2588"/>
          <a:stretch>
            <a:fillRect/>
          </a:stretch>
        </p:blipFill>
        <p:spPr bwMode="auto">
          <a:xfrm>
            <a:off x="6178445" y="1844279"/>
            <a:ext cx="201414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22"/>
          <p:cNvSpPr txBox="1">
            <a:spLocks noChangeArrowheads="1"/>
          </p:cNvSpPr>
          <p:nvPr/>
        </p:nvSpPr>
        <p:spPr bwMode="auto">
          <a:xfrm>
            <a:off x="838200" y="6332551"/>
            <a:ext cx="480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0" i="0" dirty="0">
                <a:ea typeface="Verdana" panose="020B0604030504040204" pitchFamily="34" charset="0"/>
                <a:cs typeface="Verdana" panose="020B0604030504040204" pitchFamily="34" charset="0"/>
              </a:rPr>
              <a:t>Source: Chugani, Phelps &amp; Mazziotta (1987)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4572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351" y="4419600"/>
            <a:ext cx="22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69872" y="377025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/>
            <a:r>
              <a:rPr lang="en-US" sz="3200" b="0" i="0" dirty="0">
                <a:ea typeface="Verdana" panose="020B0604030504040204" pitchFamily="34" charset="0"/>
                <a:cs typeface="Verdana" panose="020B0604030504040204" pitchFamily="34" charset="0"/>
              </a:rPr>
              <a:t>Human </a:t>
            </a:r>
            <a:r>
              <a:rPr lang="en-US" sz="3200" b="0" i="0" dirty="0" smtClean="0">
                <a:ea typeface="Verdana" panose="020B0604030504040204" pitchFamily="34" charset="0"/>
                <a:cs typeface="Verdana" panose="020B0604030504040204" pitchFamily="34" charset="0"/>
              </a:rPr>
              <a:t>Brain</a:t>
            </a:r>
            <a:r>
              <a:rPr lang="en-US" sz="3200" b="0" i="0" dirty="0" smtClean="0">
                <a:solidFill>
                  <a:srgbClr val="9966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3200" b="0" i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3200" b="0" i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914400" y="1295400"/>
            <a:ext cx="7315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i="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Human Brain Development</a:t>
            </a:r>
            <a:r>
              <a:rPr lang="en-US" sz="2800" i="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i="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i="0" dirty="0">
                <a:ea typeface="Verdana" panose="020B0604030504040204" pitchFamily="34" charset="0"/>
                <a:cs typeface="Verdana" panose="020B0604030504040204" pitchFamily="34" charset="0"/>
              </a:rPr>
              <a:t>Synapse Formation Dependent on Early Experiences</a:t>
            </a:r>
            <a:r>
              <a:rPr lang="en-US" b="0" i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400" i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447800" y="5257800"/>
            <a:ext cx="6477000" cy="10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2768600" y="3124200"/>
            <a:ext cx="1974850" cy="2133600"/>
          </a:xfrm>
          <a:prstGeom prst="rect">
            <a:avLst/>
          </a:prstGeom>
          <a:solidFill>
            <a:schemeClr val="accent4">
              <a:lumMod val="60000"/>
              <a:lumOff val="40000"/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2908300" y="4953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dirty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FIRST YEAR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749550" y="5257799"/>
            <a:ext cx="19050" cy="396875"/>
          </a:xfrm>
          <a:prstGeom prst="line">
            <a:avLst/>
          </a:prstGeom>
          <a:noFill/>
          <a:ln w="25400">
            <a:solidFill>
              <a:schemeClr val="accent4">
                <a:lumMod val="60000"/>
                <a:lumOff val="40000"/>
                <a:alpha val="30196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724398" y="5257800"/>
            <a:ext cx="12701" cy="396875"/>
          </a:xfrm>
          <a:prstGeom prst="line">
            <a:avLst/>
          </a:prstGeom>
          <a:noFill/>
          <a:ln w="25400">
            <a:solidFill>
              <a:schemeClr val="accent4">
                <a:lumMod val="60000"/>
                <a:lumOff val="40000"/>
                <a:alpha val="30196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858" name="Freeform 10"/>
          <p:cNvSpPr>
            <a:spLocks/>
          </p:cNvSpPr>
          <p:nvPr/>
        </p:nvSpPr>
        <p:spPr bwMode="auto">
          <a:xfrm>
            <a:off x="2286000" y="3429000"/>
            <a:ext cx="3124200" cy="1828800"/>
          </a:xfrm>
          <a:custGeom>
            <a:avLst/>
            <a:gdLst>
              <a:gd name="T0" fmla="*/ 0 w 1968"/>
              <a:gd name="T1" fmla="*/ 1152 h 1152"/>
              <a:gd name="T2" fmla="*/ 144 w 1968"/>
              <a:gd name="T3" fmla="*/ 1104 h 1152"/>
              <a:gd name="T4" fmla="*/ 288 w 1968"/>
              <a:gd name="T5" fmla="*/ 1008 h 1152"/>
              <a:gd name="T6" fmla="*/ 336 w 1968"/>
              <a:gd name="T7" fmla="*/ 624 h 1152"/>
              <a:gd name="T8" fmla="*/ 384 w 1968"/>
              <a:gd name="T9" fmla="*/ 336 h 1152"/>
              <a:gd name="T10" fmla="*/ 432 w 1968"/>
              <a:gd name="T11" fmla="*/ 144 h 1152"/>
              <a:gd name="T12" fmla="*/ 528 w 1968"/>
              <a:gd name="T13" fmla="*/ 48 h 1152"/>
              <a:gd name="T14" fmla="*/ 672 w 1968"/>
              <a:gd name="T15" fmla="*/ 0 h 1152"/>
              <a:gd name="T16" fmla="*/ 816 w 1968"/>
              <a:gd name="T17" fmla="*/ 48 h 1152"/>
              <a:gd name="T18" fmla="*/ 1056 w 1968"/>
              <a:gd name="T19" fmla="*/ 240 h 1152"/>
              <a:gd name="T20" fmla="*/ 1440 w 1968"/>
              <a:gd name="T21" fmla="*/ 576 h 1152"/>
              <a:gd name="T22" fmla="*/ 1680 w 1968"/>
              <a:gd name="T23" fmla="*/ 768 h 1152"/>
              <a:gd name="T24" fmla="*/ 1920 w 1968"/>
              <a:gd name="T25" fmla="*/ 864 h 1152"/>
              <a:gd name="T26" fmla="*/ 1968 w 1968"/>
              <a:gd name="T27" fmla="*/ 864 h 1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68"/>
              <a:gd name="T43" fmla="*/ 0 h 1152"/>
              <a:gd name="T44" fmla="*/ 1968 w 1968"/>
              <a:gd name="T45" fmla="*/ 1152 h 11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68" h="1152">
                <a:moveTo>
                  <a:pt x="0" y="1152"/>
                </a:moveTo>
                <a:cubicBezTo>
                  <a:pt x="48" y="1140"/>
                  <a:pt x="96" y="1128"/>
                  <a:pt x="144" y="1104"/>
                </a:cubicBezTo>
                <a:cubicBezTo>
                  <a:pt x="192" y="1080"/>
                  <a:pt x="256" y="1088"/>
                  <a:pt x="288" y="1008"/>
                </a:cubicBezTo>
                <a:cubicBezTo>
                  <a:pt x="320" y="928"/>
                  <a:pt x="320" y="736"/>
                  <a:pt x="336" y="624"/>
                </a:cubicBezTo>
                <a:cubicBezTo>
                  <a:pt x="352" y="512"/>
                  <a:pt x="368" y="416"/>
                  <a:pt x="384" y="336"/>
                </a:cubicBezTo>
                <a:cubicBezTo>
                  <a:pt x="400" y="256"/>
                  <a:pt x="408" y="192"/>
                  <a:pt x="432" y="144"/>
                </a:cubicBezTo>
                <a:cubicBezTo>
                  <a:pt x="456" y="96"/>
                  <a:pt x="488" y="72"/>
                  <a:pt x="528" y="48"/>
                </a:cubicBezTo>
                <a:cubicBezTo>
                  <a:pt x="568" y="24"/>
                  <a:pt x="624" y="0"/>
                  <a:pt x="672" y="0"/>
                </a:cubicBezTo>
                <a:cubicBezTo>
                  <a:pt x="720" y="0"/>
                  <a:pt x="752" y="8"/>
                  <a:pt x="816" y="48"/>
                </a:cubicBezTo>
                <a:cubicBezTo>
                  <a:pt x="880" y="88"/>
                  <a:pt x="952" y="152"/>
                  <a:pt x="1056" y="240"/>
                </a:cubicBezTo>
                <a:cubicBezTo>
                  <a:pt x="1160" y="328"/>
                  <a:pt x="1336" y="488"/>
                  <a:pt x="1440" y="576"/>
                </a:cubicBezTo>
                <a:cubicBezTo>
                  <a:pt x="1544" y="664"/>
                  <a:pt x="1600" y="720"/>
                  <a:pt x="1680" y="768"/>
                </a:cubicBezTo>
                <a:cubicBezTo>
                  <a:pt x="1760" y="816"/>
                  <a:pt x="1872" y="848"/>
                  <a:pt x="1920" y="864"/>
                </a:cubicBezTo>
                <a:cubicBezTo>
                  <a:pt x="1968" y="880"/>
                  <a:pt x="1968" y="872"/>
                  <a:pt x="1968" y="864"/>
                </a:cubicBezTo>
              </a:path>
            </a:pathLst>
          </a:custGeom>
          <a:noFill/>
          <a:ln w="889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859" name="Freeform 11"/>
          <p:cNvSpPr>
            <a:spLocks/>
          </p:cNvSpPr>
          <p:nvPr/>
        </p:nvSpPr>
        <p:spPr bwMode="auto">
          <a:xfrm>
            <a:off x="2209800" y="3263900"/>
            <a:ext cx="3124200" cy="1993900"/>
          </a:xfrm>
          <a:custGeom>
            <a:avLst/>
            <a:gdLst>
              <a:gd name="T0" fmla="*/ 0 w 1968"/>
              <a:gd name="T1" fmla="*/ 1256 h 1256"/>
              <a:gd name="T2" fmla="*/ 192 w 1968"/>
              <a:gd name="T3" fmla="*/ 1208 h 1256"/>
              <a:gd name="T4" fmla="*/ 336 w 1968"/>
              <a:gd name="T5" fmla="*/ 1064 h 1256"/>
              <a:gd name="T6" fmla="*/ 528 w 1968"/>
              <a:gd name="T7" fmla="*/ 728 h 1256"/>
              <a:gd name="T8" fmla="*/ 816 w 1968"/>
              <a:gd name="T9" fmla="*/ 200 h 1256"/>
              <a:gd name="T10" fmla="*/ 960 w 1968"/>
              <a:gd name="T11" fmla="*/ 56 h 1256"/>
              <a:gd name="T12" fmla="*/ 1152 w 1968"/>
              <a:gd name="T13" fmla="*/ 8 h 1256"/>
              <a:gd name="T14" fmla="*/ 1296 w 1968"/>
              <a:gd name="T15" fmla="*/ 104 h 1256"/>
              <a:gd name="T16" fmla="*/ 1440 w 1968"/>
              <a:gd name="T17" fmla="*/ 440 h 1256"/>
              <a:gd name="T18" fmla="*/ 1680 w 1968"/>
              <a:gd name="T19" fmla="*/ 776 h 1256"/>
              <a:gd name="T20" fmla="*/ 1968 w 1968"/>
              <a:gd name="T21" fmla="*/ 968 h 12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8"/>
              <a:gd name="T34" fmla="*/ 0 h 1256"/>
              <a:gd name="T35" fmla="*/ 1968 w 1968"/>
              <a:gd name="T36" fmla="*/ 1256 h 12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8" h="1256">
                <a:moveTo>
                  <a:pt x="0" y="1256"/>
                </a:moveTo>
                <a:cubicBezTo>
                  <a:pt x="68" y="1248"/>
                  <a:pt x="136" y="1240"/>
                  <a:pt x="192" y="1208"/>
                </a:cubicBezTo>
                <a:cubicBezTo>
                  <a:pt x="248" y="1176"/>
                  <a:pt x="280" y="1144"/>
                  <a:pt x="336" y="1064"/>
                </a:cubicBezTo>
                <a:cubicBezTo>
                  <a:pt x="392" y="984"/>
                  <a:pt x="448" y="872"/>
                  <a:pt x="528" y="728"/>
                </a:cubicBezTo>
                <a:cubicBezTo>
                  <a:pt x="608" y="584"/>
                  <a:pt x="744" y="312"/>
                  <a:pt x="816" y="200"/>
                </a:cubicBezTo>
                <a:cubicBezTo>
                  <a:pt x="888" y="88"/>
                  <a:pt x="904" y="88"/>
                  <a:pt x="960" y="56"/>
                </a:cubicBezTo>
                <a:cubicBezTo>
                  <a:pt x="1016" y="24"/>
                  <a:pt x="1096" y="0"/>
                  <a:pt x="1152" y="8"/>
                </a:cubicBezTo>
                <a:cubicBezTo>
                  <a:pt x="1208" y="16"/>
                  <a:pt x="1248" y="32"/>
                  <a:pt x="1296" y="104"/>
                </a:cubicBezTo>
                <a:cubicBezTo>
                  <a:pt x="1344" y="176"/>
                  <a:pt x="1376" y="328"/>
                  <a:pt x="1440" y="440"/>
                </a:cubicBezTo>
                <a:cubicBezTo>
                  <a:pt x="1504" y="552"/>
                  <a:pt x="1592" y="688"/>
                  <a:pt x="1680" y="776"/>
                </a:cubicBezTo>
                <a:cubicBezTo>
                  <a:pt x="1768" y="864"/>
                  <a:pt x="1920" y="936"/>
                  <a:pt x="1968" y="968"/>
                </a:cubicBezTo>
              </a:path>
            </a:pathLst>
          </a:custGeom>
          <a:noFill/>
          <a:ln w="88900">
            <a:solidFill>
              <a:srgbClr val="99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860" name="Freeform 12"/>
          <p:cNvSpPr>
            <a:spLocks/>
          </p:cNvSpPr>
          <p:nvPr/>
        </p:nvSpPr>
        <p:spPr bwMode="auto">
          <a:xfrm>
            <a:off x="2209800" y="3124200"/>
            <a:ext cx="4800600" cy="2133600"/>
          </a:xfrm>
          <a:custGeom>
            <a:avLst/>
            <a:gdLst>
              <a:gd name="T0" fmla="*/ 0 w 3024"/>
              <a:gd name="T1" fmla="*/ 1344 h 1344"/>
              <a:gd name="T2" fmla="*/ 240 w 3024"/>
              <a:gd name="T3" fmla="*/ 1296 h 1344"/>
              <a:gd name="T4" fmla="*/ 480 w 3024"/>
              <a:gd name="T5" fmla="*/ 1104 h 1344"/>
              <a:gd name="T6" fmla="*/ 768 w 3024"/>
              <a:gd name="T7" fmla="*/ 768 h 1344"/>
              <a:gd name="T8" fmla="*/ 1056 w 3024"/>
              <a:gd name="T9" fmla="*/ 480 h 1344"/>
              <a:gd name="T10" fmla="*/ 1392 w 3024"/>
              <a:gd name="T11" fmla="*/ 96 h 1344"/>
              <a:gd name="T12" fmla="*/ 1632 w 3024"/>
              <a:gd name="T13" fmla="*/ 0 h 1344"/>
              <a:gd name="T14" fmla="*/ 1920 w 3024"/>
              <a:gd name="T15" fmla="*/ 96 h 1344"/>
              <a:gd name="T16" fmla="*/ 2256 w 3024"/>
              <a:gd name="T17" fmla="*/ 384 h 1344"/>
              <a:gd name="T18" fmla="*/ 2496 w 3024"/>
              <a:gd name="T19" fmla="*/ 720 h 1344"/>
              <a:gd name="T20" fmla="*/ 2784 w 3024"/>
              <a:gd name="T21" fmla="*/ 1104 h 1344"/>
              <a:gd name="T22" fmla="*/ 3024 w 3024"/>
              <a:gd name="T23" fmla="*/ 1200 h 13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24"/>
              <a:gd name="T37" fmla="*/ 0 h 1344"/>
              <a:gd name="T38" fmla="*/ 3024 w 3024"/>
              <a:gd name="T39" fmla="*/ 1344 h 13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24" h="1344">
                <a:moveTo>
                  <a:pt x="0" y="1344"/>
                </a:moveTo>
                <a:cubicBezTo>
                  <a:pt x="80" y="1340"/>
                  <a:pt x="160" y="1336"/>
                  <a:pt x="240" y="1296"/>
                </a:cubicBezTo>
                <a:cubicBezTo>
                  <a:pt x="320" y="1256"/>
                  <a:pt x="392" y="1192"/>
                  <a:pt x="480" y="1104"/>
                </a:cubicBezTo>
                <a:cubicBezTo>
                  <a:pt x="568" y="1016"/>
                  <a:pt x="672" y="872"/>
                  <a:pt x="768" y="768"/>
                </a:cubicBezTo>
                <a:cubicBezTo>
                  <a:pt x="864" y="664"/>
                  <a:pt x="952" y="592"/>
                  <a:pt x="1056" y="480"/>
                </a:cubicBezTo>
                <a:cubicBezTo>
                  <a:pt x="1160" y="368"/>
                  <a:pt x="1296" y="176"/>
                  <a:pt x="1392" y="96"/>
                </a:cubicBezTo>
                <a:cubicBezTo>
                  <a:pt x="1488" y="16"/>
                  <a:pt x="1544" y="0"/>
                  <a:pt x="1632" y="0"/>
                </a:cubicBezTo>
                <a:cubicBezTo>
                  <a:pt x="1720" y="0"/>
                  <a:pt x="1816" y="32"/>
                  <a:pt x="1920" y="96"/>
                </a:cubicBezTo>
                <a:cubicBezTo>
                  <a:pt x="2024" y="160"/>
                  <a:pt x="2160" y="280"/>
                  <a:pt x="2256" y="384"/>
                </a:cubicBezTo>
                <a:cubicBezTo>
                  <a:pt x="2352" y="488"/>
                  <a:pt x="2408" y="600"/>
                  <a:pt x="2496" y="720"/>
                </a:cubicBezTo>
                <a:cubicBezTo>
                  <a:pt x="2584" y="840"/>
                  <a:pt x="2696" y="1024"/>
                  <a:pt x="2784" y="1104"/>
                </a:cubicBezTo>
                <a:cubicBezTo>
                  <a:pt x="2872" y="1184"/>
                  <a:pt x="2984" y="1184"/>
                  <a:pt x="3024" y="1200"/>
                </a:cubicBezTo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362200" y="5791200"/>
            <a:ext cx="542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 i="0" dirty="0">
                <a:ea typeface="Verdana" panose="020B0604030504040204" pitchFamily="34" charset="0"/>
                <a:cs typeface="Verdana" panose="020B0604030504040204" pitchFamily="34" charset="0"/>
              </a:rPr>
              <a:t>Birth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429000" y="5791200"/>
            <a:ext cx="861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 i="0" dirty="0">
                <a:ea typeface="Verdana" panose="020B0604030504040204" pitchFamily="34" charset="0"/>
                <a:cs typeface="Verdana" panose="020B0604030504040204" pitchFamily="34" charset="0"/>
              </a:rPr>
              <a:t>(Months)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954588" y="5791200"/>
            <a:ext cx="675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 i="0" dirty="0">
                <a:ea typeface="Verdana" panose="020B0604030504040204" pitchFamily="34" charset="0"/>
                <a:cs typeface="Verdana" panose="020B0604030504040204" pitchFamily="34" charset="0"/>
              </a:rPr>
              <a:t>(Years)</a:t>
            </a:r>
          </a:p>
        </p:txBody>
      </p:sp>
      <p:sp>
        <p:nvSpPr>
          <p:cNvPr id="206864" name="Text Box 16"/>
          <p:cNvSpPr txBox="1">
            <a:spLocks noChangeArrowheads="1"/>
          </p:cNvSpPr>
          <p:nvPr/>
        </p:nvSpPr>
        <p:spPr bwMode="auto">
          <a:xfrm>
            <a:off x="1143000" y="2590800"/>
            <a:ext cx="1489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 i="0" dirty="0">
                <a:ea typeface="Verdana" panose="020B0604030504040204" pitchFamily="34" charset="0"/>
                <a:cs typeface="Verdana" panose="020B0604030504040204" pitchFamily="34" charset="0"/>
              </a:rPr>
              <a:t>Sensory Pathways</a:t>
            </a:r>
          </a:p>
          <a:p>
            <a:pPr>
              <a:spcBef>
                <a:spcPct val="0"/>
              </a:spcBef>
            </a:pPr>
            <a:r>
              <a:rPr lang="en-US" sz="1400" b="0" i="0" dirty="0">
                <a:ea typeface="Verdana" panose="020B0604030504040204" pitchFamily="34" charset="0"/>
                <a:cs typeface="Verdana" panose="020B0604030504040204" pitchFamily="34" charset="0"/>
              </a:rPr>
              <a:t>(Vision, Hearing)</a:t>
            </a:r>
          </a:p>
        </p:txBody>
      </p:sp>
      <p:sp>
        <p:nvSpPr>
          <p:cNvPr id="206865" name="Text Box 17"/>
          <p:cNvSpPr txBox="1">
            <a:spLocks noChangeArrowheads="1"/>
          </p:cNvSpPr>
          <p:nvPr/>
        </p:nvSpPr>
        <p:spPr bwMode="auto">
          <a:xfrm>
            <a:off x="3124200" y="2362200"/>
            <a:ext cx="8804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 i="0" dirty="0"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</a:p>
        </p:txBody>
      </p:sp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5257800" y="2514600"/>
            <a:ext cx="2072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0" i="0" dirty="0">
                <a:ea typeface="Verdana" panose="020B0604030504040204" pitchFamily="34" charset="0"/>
                <a:cs typeface="Verdana" panose="020B0604030504040204" pitchFamily="34" charset="0"/>
              </a:rPr>
              <a:t>Higher Cognitive Function</a:t>
            </a:r>
          </a:p>
        </p:txBody>
      </p:sp>
      <p:sp>
        <p:nvSpPr>
          <p:cNvPr id="206867" name="Line 19"/>
          <p:cNvSpPr>
            <a:spLocks noChangeShapeType="1"/>
          </p:cNvSpPr>
          <p:nvPr/>
        </p:nvSpPr>
        <p:spPr bwMode="auto">
          <a:xfrm>
            <a:off x="2133600" y="3124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868" name="Line 20"/>
          <p:cNvSpPr>
            <a:spLocks noChangeShapeType="1"/>
          </p:cNvSpPr>
          <p:nvPr/>
        </p:nvSpPr>
        <p:spPr bwMode="auto">
          <a:xfrm>
            <a:off x="37338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869" name="Line 21"/>
          <p:cNvSpPr>
            <a:spLocks noChangeShapeType="1"/>
          </p:cNvSpPr>
          <p:nvPr/>
        </p:nvSpPr>
        <p:spPr bwMode="auto">
          <a:xfrm flipH="1">
            <a:off x="5181600" y="2819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838200" y="6335354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0" dirty="0">
                <a:ea typeface="Verdana" panose="020B0604030504040204" pitchFamily="34" charset="0"/>
                <a:cs typeface="Verdana" panose="020B0604030504040204" pitchFamily="34" charset="0"/>
              </a:rPr>
              <a:t>Source: C. Nelson (2000)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" y="4572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351" y="4419600"/>
            <a:ext cx="22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8" y="356782"/>
            <a:ext cx="3667125" cy="638175"/>
          </a:xfrm>
          <a:prstGeom prst="rect">
            <a:avLst/>
          </a:prstGeom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87115" y="5372725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100" i="0" spc="120" dirty="0">
                <a:ea typeface="Verdana" panose="020B0604030504040204" pitchFamily="34" charset="0"/>
                <a:cs typeface="Verdana" panose="020B0604030504040204" pitchFamily="34" charset="0"/>
              </a:rPr>
              <a:t>-8 -7 -6 -5 -4 -3 -2 -1  1 2 3 4 5 6 7 8 9 10 11 1 2 3 4 5 6 7 8 9 10 11 12 13 14 15 16 17 18 19 </a:t>
            </a:r>
          </a:p>
        </p:txBody>
      </p:sp>
    </p:spTree>
    <p:extLst>
      <p:ext uri="{BB962C8B-B14F-4D97-AF65-F5344CB8AC3E}">
        <p14:creationId xmlns:p14="http://schemas.microsoft.com/office/powerpoint/2010/main" val="32052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/>
      <p:bldP spid="206858" grpId="0" animBg="1"/>
      <p:bldP spid="206859" grpId="0" animBg="1"/>
      <p:bldP spid="206860" grpId="0" animBg="1"/>
      <p:bldP spid="206864" grpId="0"/>
      <p:bldP spid="206865" grpId="0"/>
      <p:bldP spid="206866" grpId="0"/>
      <p:bldP spid="206867" grpId="0" animBg="1"/>
      <p:bldP spid="206868" grpId="0" animBg="1"/>
      <p:bldP spid="2068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learn about the economic return on investment (ROI) in early childhood programming?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69" y="2719856"/>
            <a:ext cx="4331369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8" y="2430905"/>
            <a:ext cx="3832301" cy="32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77240"/>
            <a:ext cx="9144000" cy="1066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Perry </a:t>
            </a:r>
            <a:r>
              <a:rPr lang="en-US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Preschool—Estimated </a:t>
            </a:r>
            <a:r>
              <a:rPr lang="en-US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Return on Investment</a:t>
            </a:r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858418"/>
            <a:ext cx="4610100" cy="2180182"/>
          </a:xfrm>
        </p:spPr>
        <p:txBody>
          <a:bodyPr>
            <a:normAutofit lnSpcReduction="10000"/>
          </a:bodyPr>
          <a:lstStyle/>
          <a:p>
            <a:pPr marL="287338" indent="-287338">
              <a:lnSpc>
                <a:spcPct val="90000"/>
              </a:lnSpc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Benefit-Cost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Ratio = $16 to $1</a:t>
            </a:r>
          </a:p>
          <a:p>
            <a:pPr marL="287338" indent="-287338">
              <a:lnSpc>
                <a:spcPct val="90000"/>
              </a:lnSpc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Annual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Rate of Return = 18%</a:t>
            </a:r>
          </a:p>
          <a:p>
            <a:pPr marL="287338" indent="-287338">
              <a:lnSpc>
                <a:spcPct val="90000"/>
              </a:lnSpc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Public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Rate of Return = 16%</a:t>
            </a:r>
          </a:p>
          <a:p>
            <a:pPr marL="287338" indent="-287338">
              <a:lnSpc>
                <a:spcPct val="90000"/>
              </a:lnSpc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Heckman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Reanalysis = 10%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044625"/>
            <a:ext cx="708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ea typeface="Verdana" panose="020B0604030504040204" pitchFamily="34" charset="0"/>
                <a:cs typeface="Verdana" panose="020B0604030504040204" pitchFamily="34" charset="0"/>
              </a:rPr>
              <a:t>Sources: Schweinhart, et al. (2005); Author’s calculations; Heckman, Moon, Pinto, Savelyez, &amp; Yavitz (2010)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09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419600"/>
            <a:ext cx="228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801202" cy="80120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4823452"/>
            <a:ext cx="528115" cy="52811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0" y="2451611"/>
            <a:ext cx="1288433" cy="128843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24200"/>
            <a:ext cx="3034684" cy="23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4" y="960419"/>
            <a:ext cx="8763000" cy="45259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096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351" y="4419600"/>
            <a:ext cx="228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999" y="6390305"/>
            <a:ext cx="2034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Heckman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Karapakula 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85800" y="6167735"/>
            <a:ext cx="784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0" i="0" dirty="0">
                <a:ea typeface="Verdana" panose="020B0604030504040204" pitchFamily="34" charset="0"/>
                <a:cs typeface="Verdana" panose="020B0604030504040204" pitchFamily="34" charset="0"/>
              </a:rPr>
              <a:t>Sources: </a:t>
            </a:r>
            <a:r>
              <a:rPr lang="en-US" sz="1000" dirty="0">
                <a:ea typeface="Verdana" panose="020B0604030504040204" pitchFamily="34" charset="0"/>
                <a:cs typeface="Verdana" panose="020B0604030504040204" pitchFamily="34" charset="0"/>
              </a:rPr>
              <a:t>Garcia, Heckman, Leaf, &amp; Prados (2016); Reynolds</a:t>
            </a:r>
            <a:r>
              <a:rPr lang="en-US" sz="1000" b="0" i="0" dirty="0">
                <a:ea typeface="Verdana" panose="020B0604030504040204" pitchFamily="34" charset="0"/>
                <a:cs typeface="Verdana" panose="020B0604030504040204" pitchFamily="34" charset="0"/>
              </a:rPr>
              <a:t>, Temple, White, Ou, &amp; Robertson (2011); Karoly, et al (1998) </a:t>
            </a:r>
            <a:r>
              <a:rPr lang="en-US" sz="1600" b="0" i="0" dirty="0">
                <a:ea typeface="Verdana" panose="020B0604030504040204" pitchFamily="34" charset="0"/>
                <a:cs typeface="Verdana" panose="020B0604030504040204" pitchFamily="34" charset="0"/>
              </a:rPr>
              <a:t>   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1962765"/>
            <a:ext cx="5426428" cy="3218835"/>
          </a:xfrm>
        </p:spPr>
        <p:txBody>
          <a:bodyPr>
            <a:normAutofit/>
          </a:bodyPr>
          <a:lstStyle/>
          <a:p>
            <a:pPr marL="287338" indent="-287338">
              <a:lnSpc>
                <a:spcPct val="90000"/>
              </a:lnSpc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Abecedarian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Educational Child Care </a:t>
            </a:r>
          </a:p>
          <a:p>
            <a:pPr marL="744538" lvl="1" indent="-287338">
              <a:lnSpc>
                <a:spcPct val="90000"/>
              </a:lnSpc>
              <a:spcAft>
                <a:spcPts val="1000"/>
              </a:spcAft>
              <a:buClr>
                <a:srgbClr val="66CCFF"/>
              </a:buClr>
            </a:pP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 $7 to $1 </a:t>
            </a:r>
          </a:p>
          <a:p>
            <a:pPr marL="287338" indent="-287338">
              <a:lnSpc>
                <a:spcPct val="90000"/>
              </a:lnSpc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Chicago-Child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Parent</a:t>
            </a:r>
          </a:p>
          <a:p>
            <a:pPr marL="744538" lvl="1" indent="-287338">
              <a:lnSpc>
                <a:spcPct val="90000"/>
              </a:lnSpc>
              <a:spcAft>
                <a:spcPts val="1000"/>
              </a:spcAft>
              <a:buClr>
                <a:srgbClr val="66CCFF"/>
              </a:buClr>
            </a:pP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$10 to $1 </a:t>
            </a:r>
          </a:p>
          <a:p>
            <a:pPr marL="287338" indent="-287338">
              <a:lnSpc>
                <a:spcPct val="90000"/>
              </a:lnSpc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Elmira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Prenatal/Early Infancy Project </a:t>
            </a:r>
          </a:p>
          <a:p>
            <a:pPr marL="744538" lvl="1" indent="-287338">
              <a:lnSpc>
                <a:spcPct val="90000"/>
              </a:lnSpc>
              <a:buClr>
                <a:srgbClr val="66CCFF"/>
              </a:buClr>
            </a:pP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  $5 to $1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68251" y="4122090"/>
            <a:ext cx="1016620" cy="101662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84775"/>
            <a:ext cx="8382000" cy="1066800"/>
          </a:xfrm>
          <a:noFill/>
        </p:spPr>
        <p:txBody>
          <a:bodyPr/>
          <a:lstStyle/>
          <a:p>
            <a:r>
              <a:rPr lang="en-US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Benefit-Cost Ratios </a:t>
            </a:r>
            <a:r>
              <a:rPr lang="en-US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 Other </a:t>
            </a:r>
            <a:r>
              <a:rPr lang="en-US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Longitudinal Studies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33400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419600"/>
            <a:ext cx="228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974" y="1789716"/>
            <a:ext cx="535367" cy="535367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r="8048"/>
          <a:stretch/>
        </p:blipFill>
        <p:spPr>
          <a:xfrm>
            <a:off x="767057" y="2057400"/>
            <a:ext cx="2167731" cy="2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3486"/>
            <a:ext cx="9144000" cy="1066800"/>
          </a:xfrm>
        </p:spPr>
        <p:txBody>
          <a:bodyPr/>
          <a:lstStyle/>
          <a:p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latin typeface="Arial" charset="0"/>
                <a:cs typeface="Times New Roman" pitchFamily="18" charset="0"/>
              </a:rPr>
              <a:t> High return </a:t>
            </a:r>
            <a:r>
              <a:rPr lang="en-US" sz="2800" b="1" dirty="0">
                <a:latin typeface="Arial" charset="0"/>
                <a:cs typeface="Times New Roman" pitchFamily="18" charset="0"/>
              </a:rPr>
              <a:t>p</a:t>
            </a:r>
            <a:r>
              <a:rPr lang="en-US" sz="2800" b="1" dirty="0" smtClean="0">
                <a:latin typeface="Arial" charset="0"/>
                <a:cs typeface="Times New Roman" pitchFamily="18" charset="0"/>
              </a:rPr>
              <a:t>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419600"/>
            <a:ext cx="228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1447800"/>
            <a:ext cx="46101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Invest in quality</a:t>
            </a:r>
          </a:p>
          <a:p>
            <a:pPr marL="287338" indent="-287338"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Engage parents</a:t>
            </a:r>
          </a:p>
          <a:p>
            <a:pPr marL="287338" indent="-287338"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Start early</a:t>
            </a:r>
          </a:p>
          <a:p>
            <a:pPr marL="287338" indent="-287338"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Bring to scale</a:t>
            </a:r>
          </a:p>
          <a:p>
            <a:pPr marL="287338" indent="-287338">
              <a:spcAft>
                <a:spcPts val="10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Match services to risk profile</a:t>
            </a:r>
            <a:endParaRPr lang="en-US" sz="2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14610</TotalTime>
  <Words>901</Words>
  <Application>Microsoft Office PowerPoint</Application>
  <PresentationFormat>On-screen Show (4:3)</PresentationFormat>
  <Paragraphs>143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Federal Reserve System  </vt:lpstr>
      <vt:lpstr>PowerPoint Presentation</vt:lpstr>
      <vt:lpstr>PowerPoint Presentation</vt:lpstr>
      <vt:lpstr>How do we learn about the economic return on investment (ROI) in early childhood programming?</vt:lpstr>
      <vt:lpstr>Perry Preschool—Estimated Return on Investment </vt:lpstr>
      <vt:lpstr>PowerPoint Presentation</vt:lpstr>
      <vt:lpstr>Benefit-Cost Ratios for Other Longitudinal Studies</vt:lpstr>
      <vt:lpstr>   High return principles</vt:lpstr>
      <vt:lpstr>PowerPoint Presentation</vt:lpstr>
      <vt:lpstr>Parents: Decision to trade off parental care for                  child care </vt:lpstr>
      <vt:lpstr>Montana Children Under Age 6, Percent of Parents in Labor Force by Living Arrangement </vt:lpstr>
      <vt:lpstr>Montana Children Under Age 6 by Poverty Level</vt:lpstr>
      <vt:lpstr>Montana market rates for licensed early care</vt:lpstr>
      <vt:lpstr>Licensed ECE providers in Montana </vt:lpstr>
      <vt:lpstr>PowerPoint Presentation</vt:lpstr>
      <vt:lpstr>Childcare Capacity as a Percent of Children Under Age 5 by County</vt:lpstr>
      <vt:lpstr>Childcare capacity’s role in meeting workforce demands</vt:lpstr>
      <vt:lpstr>Businesses: Decision to provide support for employees                        to access child care</vt:lpstr>
      <vt:lpstr>Recent perspectives from Montana firms on availability of childcare</vt:lpstr>
      <vt:lpstr>Innovations in the Private Sector</vt:lpstr>
      <vt:lpstr>So what is the Minneapolis Fed doing in Montana?</vt:lpstr>
      <vt:lpstr>Key Takeaways </vt:lpstr>
      <vt:lpstr>PowerPoint Presentation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Active LIVING CONFERENCE WORKSHOP</dc:title>
  <dc:creator>I1EXR01</dc:creator>
  <cp:lastModifiedBy>Kelly McCandless</cp:lastModifiedBy>
  <cp:revision>529</cp:revision>
  <cp:lastPrinted>2019-10-17T18:32:29Z</cp:lastPrinted>
  <dcterms:created xsi:type="dcterms:W3CDTF">2012-12-28T22:51:42Z</dcterms:created>
  <dcterms:modified xsi:type="dcterms:W3CDTF">2019-10-29T23:12:19Z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1691e9a7-c191-42d3-a04d-6d3f3166aa1a</vt:lpwstr>
  </property>
</Properties>
</file>